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xml" ContentType="application/vnd.openxmlformats-officedocument.drawingml.chart+xml"/>
  <Override PartName="/ppt/notesSlides/notesSlide36.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37.xml" ContentType="application/vnd.openxmlformats-officedocument.presentationml.notesSlide+xml"/>
  <Override PartName="/ppt/charts/chart3.xml" ContentType="application/vnd.openxmlformats-officedocument.drawingml.chart+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64"/>
  </p:notesMasterIdLst>
  <p:sldIdLst>
    <p:sldId id="370" r:id="rId3"/>
    <p:sldId id="261" r:id="rId4"/>
    <p:sldId id="267" r:id="rId5"/>
    <p:sldId id="287" r:id="rId6"/>
    <p:sldId id="269" r:id="rId7"/>
    <p:sldId id="270" r:id="rId8"/>
    <p:sldId id="271" r:id="rId9"/>
    <p:sldId id="275" r:id="rId10"/>
    <p:sldId id="289" r:id="rId11"/>
    <p:sldId id="309" r:id="rId12"/>
    <p:sldId id="273" r:id="rId13"/>
    <p:sldId id="288" r:id="rId14"/>
    <p:sldId id="276" r:id="rId15"/>
    <p:sldId id="297" r:id="rId16"/>
    <p:sldId id="299" r:id="rId17"/>
    <p:sldId id="305" r:id="rId18"/>
    <p:sldId id="307" r:id="rId19"/>
    <p:sldId id="308" r:id="rId20"/>
    <p:sldId id="303" r:id="rId21"/>
    <p:sldId id="304" r:id="rId22"/>
    <p:sldId id="295" r:id="rId23"/>
    <p:sldId id="312" r:id="rId24"/>
    <p:sldId id="313" r:id="rId25"/>
    <p:sldId id="314" r:id="rId26"/>
    <p:sldId id="315" r:id="rId27"/>
    <p:sldId id="318" r:id="rId28"/>
    <p:sldId id="321" r:id="rId29"/>
    <p:sldId id="327" r:id="rId30"/>
    <p:sldId id="329" r:id="rId31"/>
    <p:sldId id="332" r:id="rId32"/>
    <p:sldId id="334" r:id="rId33"/>
    <p:sldId id="330" r:id="rId34"/>
    <p:sldId id="331" r:id="rId35"/>
    <p:sldId id="290" r:id="rId36"/>
    <p:sldId id="260" r:id="rId37"/>
    <p:sldId id="265" r:id="rId38"/>
    <p:sldId id="291" r:id="rId39"/>
    <p:sldId id="336" r:id="rId40"/>
    <p:sldId id="368" r:id="rId41"/>
    <p:sldId id="338" r:id="rId42"/>
    <p:sldId id="340" r:id="rId43"/>
    <p:sldId id="342" r:id="rId44"/>
    <p:sldId id="346" r:id="rId45"/>
    <p:sldId id="347" r:id="rId46"/>
    <p:sldId id="353" r:id="rId47"/>
    <p:sldId id="354" r:id="rId48"/>
    <p:sldId id="355" r:id="rId49"/>
    <p:sldId id="292" r:id="rId50"/>
    <p:sldId id="356" r:id="rId51"/>
    <p:sldId id="358" r:id="rId52"/>
    <p:sldId id="359" r:id="rId53"/>
    <p:sldId id="360" r:id="rId54"/>
    <p:sldId id="361" r:id="rId55"/>
    <p:sldId id="364" r:id="rId56"/>
    <p:sldId id="363" r:id="rId57"/>
    <p:sldId id="362" r:id="rId58"/>
    <p:sldId id="365" r:id="rId59"/>
    <p:sldId id="366" r:id="rId60"/>
    <p:sldId id="367" r:id="rId61"/>
    <p:sldId id="284" r:id="rId62"/>
    <p:sldId id="369"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206" autoAdjust="0"/>
  </p:normalViewPr>
  <p:slideViewPr>
    <p:cSldViewPr>
      <p:cViewPr varScale="1">
        <p:scale>
          <a:sx n="45" d="100"/>
          <a:sy n="45" d="100"/>
        </p:scale>
        <p:origin x="-2010" y="-102"/>
      </p:cViewPr>
      <p:guideLst>
        <p:guide orient="horz" pos="2160"/>
        <p:guide pos="2880"/>
      </p:guideLst>
    </p:cSldViewPr>
  </p:slideViewPr>
  <p:notesTextViewPr>
    <p:cViewPr>
      <p:scale>
        <a:sx n="1" d="1"/>
        <a:sy n="1" d="1"/>
      </p:scale>
      <p:origin x="0" y="0"/>
    </p:cViewPr>
  </p:notesTextViewPr>
  <p:sorterViewPr>
    <p:cViewPr>
      <p:scale>
        <a:sx n="100" d="100"/>
        <a:sy n="100" d="100"/>
      </p:scale>
      <p:origin x="0" y="839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oleObject" Target="file:///C:\Users\admin\AppData\Local\Microsoft\Windows\INetCache\Content.Outlook\ADWFGG79\2015%20Stats%202nd%20Quarter%20Per%20Quarter.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Comparison!$A$3</c:f>
              <c:strCache>
                <c:ptCount val="1"/>
                <c:pt idx="0">
                  <c:v>Total visitors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Comparison!$B$2:$G$2</c:f>
              <c:strCache>
                <c:ptCount val="6"/>
                <c:pt idx="0">
                  <c:v>Aug - Oct 2014</c:v>
                </c:pt>
                <c:pt idx="1">
                  <c:v>Nov 2014 – Jan 2015</c:v>
                </c:pt>
                <c:pt idx="2">
                  <c:v>Feb – Apr 2015</c:v>
                </c:pt>
                <c:pt idx="3">
                  <c:v>May – July 2015</c:v>
                </c:pt>
                <c:pt idx="4">
                  <c:v>Aug - Oct 2015</c:v>
                </c:pt>
                <c:pt idx="5">
                  <c:v>Nov 2015 – Jan 2016</c:v>
                </c:pt>
              </c:strCache>
            </c:strRef>
          </c:cat>
          <c:val>
            <c:numRef>
              <c:f>Comparison!$B$3:$G$3</c:f>
              <c:numCache>
                <c:formatCode>#,##0</c:formatCode>
                <c:ptCount val="6"/>
                <c:pt idx="0">
                  <c:v>11649</c:v>
                </c:pt>
                <c:pt idx="1">
                  <c:v>8365</c:v>
                </c:pt>
                <c:pt idx="2">
                  <c:v>14438</c:v>
                </c:pt>
                <c:pt idx="3">
                  <c:v>12792</c:v>
                </c:pt>
                <c:pt idx="4">
                  <c:v>14840</c:v>
                </c:pt>
                <c:pt idx="5">
                  <c:v>10219</c:v>
                </c:pt>
              </c:numCache>
            </c:numRef>
          </c:val>
        </c:ser>
        <c:ser>
          <c:idx val="1"/>
          <c:order val="1"/>
          <c:tx>
            <c:strRef>
              <c:f>Comparison!$A$4</c:f>
              <c:strCache>
                <c:ptCount val="1"/>
                <c:pt idx="0">
                  <c:v>New visitors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Comparison!$B$2:$G$2</c:f>
              <c:strCache>
                <c:ptCount val="6"/>
                <c:pt idx="0">
                  <c:v>Aug - Oct 2014</c:v>
                </c:pt>
                <c:pt idx="1">
                  <c:v>Nov 2014 – Jan 2015</c:v>
                </c:pt>
                <c:pt idx="2">
                  <c:v>Feb – Apr 2015</c:v>
                </c:pt>
                <c:pt idx="3">
                  <c:v>May – July 2015</c:v>
                </c:pt>
                <c:pt idx="4">
                  <c:v>Aug - Oct 2015</c:v>
                </c:pt>
                <c:pt idx="5">
                  <c:v>Nov 2015 – Jan 2016</c:v>
                </c:pt>
              </c:strCache>
            </c:strRef>
          </c:cat>
          <c:val>
            <c:numRef>
              <c:f>Comparison!$B$4:$G$4</c:f>
              <c:numCache>
                <c:formatCode>#,##0</c:formatCode>
                <c:ptCount val="6"/>
                <c:pt idx="0">
                  <c:v>9865</c:v>
                </c:pt>
                <c:pt idx="1">
                  <c:v>7132</c:v>
                </c:pt>
                <c:pt idx="2">
                  <c:v>12205</c:v>
                </c:pt>
                <c:pt idx="3">
                  <c:v>10850</c:v>
                </c:pt>
                <c:pt idx="4">
                  <c:v>12561</c:v>
                </c:pt>
                <c:pt idx="5">
                  <c:v>8599</c:v>
                </c:pt>
              </c:numCache>
            </c:numRef>
          </c:val>
        </c:ser>
        <c:ser>
          <c:idx val="2"/>
          <c:order val="2"/>
          <c:tx>
            <c:strRef>
              <c:f>Comparison!$A$5</c:f>
              <c:strCache>
                <c:ptCount val="1"/>
                <c:pt idx="0">
                  <c:v>Returning visitors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Comparison!$B$2:$G$2</c:f>
              <c:strCache>
                <c:ptCount val="6"/>
                <c:pt idx="0">
                  <c:v>Aug - Oct 2014</c:v>
                </c:pt>
                <c:pt idx="1">
                  <c:v>Nov 2014 – Jan 2015</c:v>
                </c:pt>
                <c:pt idx="2">
                  <c:v>Feb – Apr 2015</c:v>
                </c:pt>
                <c:pt idx="3">
                  <c:v>May – July 2015</c:v>
                </c:pt>
                <c:pt idx="4">
                  <c:v>Aug - Oct 2015</c:v>
                </c:pt>
                <c:pt idx="5">
                  <c:v>Nov 2015 – Jan 2016</c:v>
                </c:pt>
              </c:strCache>
            </c:strRef>
          </c:cat>
          <c:val>
            <c:numRef>
              <c:f>Comparison!$B$5:$G$5</c:f>
              <c:numCache>
                <c:formatCode>#,##0</c:formatCode>
                <c:ptCount val="6"/>
                <c:pt idx="0">
                  <c:v>1784</c:v>
                </c:pt>
                <c:pt idx="1">
                  <c:v>1233</c:v>
                </c:pt>
                <c:pt idx="2">
                  <c:v>2233</c:v>
                </c:pt>
                <c:pt idx="3">
                  <c:v>1942</c:v>
                </c:pt>
                <c:pt idx="4">
                  <c:v>2279</c:v>
                </c:pt>
                <c:pt idx="5">
                  <c:v>1620</c:v>
                </c:pt>
              </c:numCache>
            </c:numRef>
          </c:val>
        </c:ser>
        <c:ser>
          <c:idx val="3"/>
          <c:order val="3"/>
          <c:tx>
            <c:strRef>
              <c:f>Comparison!$A$6</c:f>
              <c:strCache>
                <c:ptCount val="1"/>
                <c:pt idx="0">
                  <c:v>Visitors from Africa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Comparison!$B$2:$G$2</c:f>
              <c:strCache>
                <c:ptCount val="6"/>
                <c:pt idx="0">
                  <c:v>Aug - Oct 2014</c:v>
                </c:pt>
                <c:pt idx="1">
                  <c:v>Nov 2014 – Jan 2015</c:v>
                </c:pt>
                <c:pt idx="2">
                  <c:v>Feb – Apr 2015</c:v>
                </c:pt>
                <c:pt idx="3">
                  <c:v>May – July 2015</c:v>
                </c:pt>
                <c:pt idx="4">
                  <c:v>Aug - Oct 2015</c:v>
                </c:pt>
                <c:pt idx="5">
                  <c:v>Nov 2015 – Jan 2016</c:v>
                </c:pt>
              </c:strCache>
            </c:strRef>
          </c:cat>
          <c:val>
            <c:numRef>
              <c:f>Comparison!$B$6:$G$6</c:f>
              <c:numCache>
                <c:formatCode>#,##0</c:formatCode>
                <c:ptCount val="6"/>
                <c:pt idx="0">
                  <c:v>4554</c:v>
                </c:pt>
                <c:pt idx="1">
                  <c:v>2748</c:v>
                </c:pt>
                <c:pt idx="2">
                  <c:v>7214</c:v>
                </c:pt>
                <c:pt idx="3">
                  <c:v>5721</c:v>
                </c:pt>
                <c:pt idx="4">
                  <c:v>7322</c:v>
                </c:pt>
                <c:pt idx="5">
                  <c:v>3951</c:v>
                </c:pt>
              </c:numCache>
            </c:numRef>
          </c:val>
        </c:ser>
        <c:dLbls>
          <c:dLblPos val="outEnd"/>
          <c:showLegendKey val="0"/>
          <c:showVal val="1"/>
          <c:showCatName val="0"/>
          <c:showSerName val="0"/>
          <c:showPercent val="0"/>
          <c:showBubbleSize val="0"/>
        </c:dLbls>
        <c:gapWidth val="219"/>
        <c:overlap val="-27"/>
        <c:axId val="104263680"/>
        <c:axId val="104265216"/>
      </c:barChart>
      <c:catAx>
        <c:axId val="104263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04265216"/>
        <c:crosses val="autoZero"/>
        <c:auto val="1"/>
        <c:lblAlgn val="ctr"/>
        <c:lblOffset val="100"/>
        <c:noMultiLvlLbl val="0"/>
      </c:catAx>
      <c:valAx>
        <c:axId val="1042652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042636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Comparison!$A$14</c:f>
              <c:strCache>
                <c:ptCount val="1"/>
                <c:pt idx="0">
                  <c:v>Direct traffic</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Comparison!$B$13:$G$13</c:f>
              <c:strCache>
                <c:ptCount val="6"/>
                <c:pt idx="0">
                  <c:v>Aug - Oct 2014</c:v>
                </c:pt>
                <c:pt idx="1">
                  <c:v>Nov 2014 – Jan 2015</c:v>
                </c:pt>
                <c:pt idx="2">
                  <c:v>Feb – Apr 2015</c:v>
                </c:pt>
                <c:pt idx="3">
                  <c:v>May – July 2015</c:v>
                </c:pt>
                <c:pt idx="4">
                  <c:v>Aug - Oct 2015</c:v>
                </c:pt>
                <c:pt idx="5">
                  <c:v>Nov 2015 – Jan 2016</c:v>
                </c:pt>
              </c:strCache>
            </c:strRef>
          </c:cat>
          <c:val>
            <c:numRef>
              <c:f>Comparison!$B$14:$G$14</c:f>
              <c:numCache>
                <c:formatCode>0%</c:formatCode>
                <c:ptCount val="6"/>
                <c:pt idx="0">
                  <c:v>0.2621</c:v>
                </c:pt>
                <c:pt idx="1">
                  <c:v>0.1996</c:v>
                </c:pt>
                <c:pt idx="2">
                  <c:v>0.2757</c:v>
                </c:pt>
                <c:pt idx="3">
                  <c:v>0.23810000000000001</c:v>
                </c:pt>
                <c:pt idx="4">
                  <c:v>0.31690000000000002</c:v>
                </c:pt>
                <c:pt idx="5">
                  <c:v>0.22</c:v>
                </c:pt>
              </c:numCache>
            </c:numRef>
          </c:val>
        </c:ser>
        <c:ser>
          <c:idx val="1"/>
          <c:order val="1"/>
          <c:tx>
            <c:strRef>
              <c:f>Comparison!$A$15</c:f>
              <c:strCache>
                <c:ptCount val="1"/>
                <c:pt idx="0">
                  <c:v>Search engine traffic</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Comparison!$B$13:$G$13</c:f>
              <c:strCache>
                <c:ptCount val="6"/>
                <c:pt idx="0">
                  <c:v>Aug - Oct 2014</c:v>
                </c:pt>
                <c:pt idx="1">
                  <c:v>Nov 2014 – Jan 2015</c:v>
                </c:pt>
                <c:pt idx="2">
                  <c:v>Feb – Apr 2015</c:v>
                </c:pt>
                <c:pt idx="3">
                  <c:v>May – July 2015</c:v>
                </c:pt>
                <c:pt idx="4">
                  <c:v>Aug - Oct 2015</c:v>
                </c:pt>
                <c:pt idx="5">
                  <c:v>Nov 2015 – Jan 2016</c:v>
                </c:pt>
              </c:strCache>
            </c:strRef>
          </c:cat>
          <c:val>
            <c:numRef>
              <c:f>Comparison!$B$15:$G$15</c:f>
              <c:numCache>
                <c:formatCode>0%</c:formatCode>
                <c:ptCount val="6"/>
                <c:pt idx="0">
                  <c:v>0.48970000000000002</c:v>
                </c:pt>
                <c:pt idx="1">
                  <c:v>0.53159999999999996</c:v>
                </c:pt>
                <c:pt idx="2">
                  <c:v>0.52539999999999998</c:v>
                </c:pt>
                <c:pt idx="3">
                  <c:v>0.58899999999999997</c:v>
                </c:pt>
                <c:pt idx="4">
                  <c:v>0.53059999999999996</c:v>
                </c:pt>
                <c:pt idx="5">
                  <c:v>0.6</c:v>
                </c:pt>
              </c:numCache>
            </c:numRef>
          </c:val>
        </c:ser>
        <c:ser>
          <c:idx val="2"/>
          <c:order val="2"/>
          <c:tx>
            <c:strRef>
              <c:f>Comparison!$A$16</c:f>
              <c:strCache>
                <c:ptCount val="1"/>
                <c:pt idx="0">
                  <c:v>Referral traffic</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Comparison!$B$13:$G$13</c:f>
              <c:strCache>
                <c:ptCount val="6"/>
                <c:pt idx="0">
                  <c:v>Aug - Oct 2014</c:v>
                </c:pt>
                <c:pt idx="1">
                  <c:v>Nov 2014 – Jan 2015</c:v>
                </c:pt>
                <c:pt idx="2">
                  <c:v>Feb – Apr 2015</c:v>
                </c:pt>
                <c:pt idx="3">
                  <c:v>May – July 2015</c:v>
                </c:pt>
                <c:pt idx="4">
                  <c:v>Aug - Oct 2015</c:v>
                </c:pt>
                <c:pt idx="5">
                  <c:v>Nov 2015 – Jan 2016</c:v>
                </c:pt>
              </c:strCache>
            </c:strRef>
          </c:cat>
          <c:val>
            <c:numRef>
              <c:f>Comparison!$B$16:$G$16</c:f>
              <c:numCache>
                <c:formatCode>0%</c:formatCode>
                <c:ptCount val="6"/>
                <c:pt idx="0">
                  <c:v>0.2482</c:v>
                </c:pt>
                <c:pt idx="1">
                  <c:v>0.26879999999999998</c:v>
                </c:pt>
                <c:pt idx="2">
                  <c:v>0.19389999999999999</c:v>
                </c:pt>
                <c:pt idx="3">
                  <c:v>0.1696</c:v>
                </c:pt>
                <c:pt idx="4">
                  <c:v>0.15060000000000001</c:v>
                </c:pt>
                <c:pt idx="5">
                  <c:v>0.18</c:v>
                </c:pt>
              </c:numCache>
            </c:numRef>
          </c:val>
        </c:ser>
        <c:dLbls>
          <c:dLblPos val="outEnd"/>
          <c:showLegendKey val="0"/>
          <c:showVal val="1"/>
          <c:showCatName val="0"/>
          <c:showSerName val="0"/>
          <c:showPercent val="0"/>
          <c:showBubbleSize val="0"/>
        </c:dLbls>
        <c:gapWidth val="219"/>
        <c:overlap val="-27"/>
        <c:axId val="111934080"/>
        <c:axId val="113394048"/>
      </c:barChart>
      <c:catAx>
        <c:axId val="111934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13394048"/>
        <c:crosses val="autoZero"/>
        <c:auto val="1"/>
        <c:lblAlgn val="ctr"/>
        <c:lblOffset val="100"/>
        <c:noMultiLvlLbl val="0"/>
      </c:catAx>
      <c:valAx>
        <c:axId val="1133940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119340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56004981706048"/>
          <c:y val="1.9321393064588264E-2"/>
          <c:w val="0.88702947571651702"/>
          <c:h val="0.79190560023245282"/>
        </c:manualLayout>
      </c:layout>
      <c:barChart>
        <c:barDir val="col"/>
        <c:grouping val="clustered"/>
        <c:varyColors val="0"/>
        <c:ser>
          <c:idx val="0"/>
          <c:order val="0"/>
          <c:tx>
            <c:strRef>
              <c:f>Comparison!$A$34</c:f>
              <c:strCache>
                <c:ptCount val="1"/>
                <c:pt idx="0">
                  <c:v>Resource views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Comparison!$B$33:$G$33</c:f>
              <c:strCache>
                <c:ptCount val="6"/>
                <c:pt idx="0">
                  <c:v>Aug - Oct 2014</c:v>
                </c:pt>
                <c:pt idx="1">
                  <c:v>Nov 2014 – Jan 2015</c:v>
                </c:pt>
                <c:pt idx="2">
                  <c:v>Feb – Apr 2015</c:v>
                </c:pt>
                <c:pt idx="3">
                  <c:v>May – July 2015</c:v>
                </c:pt>
                <c:pt idx="4">
                  <c:v>Aug - Oct 2015</c:v>
                </c:pt>
                <c:pt idx="5">
                  <c:v>Nov 2015 – Jan 2016</c:v>
                </c:pt>
              </c:strCache>
            </c:strRef>
          </c:cat>
          <c:val>
            <c:numRef>
              <c:f>Comparison!$B$34:$G$34</c:f>
              <c:numCache>
                <c:formatCode>#,##0</c:formatCode>
                <c:ptCount val="6"/>
                <c:pt idx="0">
                  <c:v>139155</c:v>
                </c:pt>
                <c:pt idx="1">
                  <c:v>147928</c:v>
                </c:pt>
                <c:pt idx="2">
                  <c:v>176022</c:v>
                </c:pt>
                <c:pt idx="3">
                  <c:v>262169</c:v>
                </c:pt>
                <c:pt idx="4">
                  <c:v>151251</c:v>
                </c:pt>
                <c:pt idx="5">
                  <c:v>109236</c:v>
                </c:pt>
              </c:numCache>
            </c:numRef>
          </c:val>
        </c:ser>
        <c:ser>
          <c:idx val="1"/>
          <c:order val="1"/>
          <c:tx>
            <c:strRef>
              <c:f>Comparison!$A$35</c:f>
              <c:strCache>
                <c:ptCount val="1"/>
                <c:pt idx="0">
                  <c:v>Resource downloads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Comparison!$B$33:$G$33</c:f>
              <c:strCache>
                <c:ptCount val="6"/>
                <c:pt idx="0">
                  <c:v>Aug - Oct 2014</c:v>
                </c:pt>
                <c:pt idx="1">
                  <c:v>Nov 2014 – Jan 2015</c:v>
                </c:pt>
                <c:pt idx="2">
                  <c:v>Feb – Apr 2015</c:v>
                </c:pt>
                <c:pt idx="3">
                  <c:v>May – July 2015</c:v>
                </c:pt>
                <c:pt idx="4">
                  <c:v>Aug - Oct 2015</c:v>
                </c:pt>
                <c:pt idx="5">
                  <c:v>Nov 2015 – Jan 2016</c:v>
                </c:pt>
              </c:strCache>
            </c:strRef>
          </c:cat>
          <c:val>
            <c:numRef>
              <c:f>Comparison!$B$35:$G$35</c:f>
              <c:numCache>
                <c:formatCode>#,##0</c:formatCode>
                <c:ptCount val="6"/>
                <c:pt idx="0">
                  <c:v>37099</c:v>
                </c:pt>
                <c:pt idx="1">
                  <c:v>37514</c:v>
                </c:pt>
                <c:pt idx="2">
                  <c:v>41275</c:v>
                </c:pt>
                <c:pt idx="3">
                  <c:v>56949</c:v>
                </c:pt>
                <c:pt idx="4">
                  <c:v>67723</c:v>
                </c:pt>
                <c:pt idx="5">
                  <c:v>57532</c:v>
                </c:pt>
              </c:numCache>
            </c:numRef>
          </c:val>
        </c:ser>
        <c:ser>
          <c:idx val="2"/>
          <c:order val="2"/>
          <c:tx>
            <c:strRef>
              <c:f>Comparison!$A$36</c:f>
              <c:strCache>
                <c:ptCount val="1"/>
                <c:pt idx="0">
                  <c:v>YouTube videos views  </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Comparison!$B$33:$G$33</c:f>
              <c:strCache>
                <c:ptCount val="6"/>
                <c:pt idx="0">
                  <c:v>Aug - Oct 2014</c:v>
                </c:pt>
                <c:pt idx="1">
                  <c:v>Nov 2014 – Jan 2015</c:v>
                </c:pt>
                <c:pt idx="2">
                  <c:v>Feb – Apr 2015</c:v>
                </c:pt>
                <c:pt idx="3">
                  <c:v>May – July 2015</c:v>
                </c:pt>
                <c:pt idx="4">
                  <c:v>Aug - Oct 2015</c:v>
                </c:pt>
                <c:pt idx="5">
                  <c:v>Nov 2015 – Jan 2016</c:v>
                </c:pt>
              </c:strCache>
            </c:strRef>
          </c:cat>
          <c:val>
            <c:numRef>
              <c:f>Comparison!$B$36:$G$36</c:f>
              <c:numCache>
                <c:formatCode>#,##0</c:formatCode>
                <c:ptCount val="6"/>
                <c:pt idx="0">
                  <c:v>106183</c:v>
                </c:pt>
                <c:pt idx="1">
                  <c:v>81265</c:v>
                </c:pt>
                <c:pt idx="2">
                  <c:v>96029</c:v>
                </c:pt>
                <c:pt idx="3">
                  <c:v>88238</c:v>
                </c:pt>
                <c:pt idx="4">
                  <c:v>87631</c:v>
                </c:pt>
                <c:pt idx="5">
                  <c:v>88217</c:v>
                </c:pt>
              </c:numCache>
            </c:numRef>
          </c:val>
        </c:ser>
        <c:ser>
          <c:idx val="3"/>
          <c:order val="3"/>
          <c:tx>
            <c:strRef>
              <c:f>Comparison!$A$37</c:f>
              <c:strCache>
                <c:ptCount val="1"/>
                <c:pt idx="0">
                  <c:v>Total videos </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Comparison!$B$33:$G$33</c:f>
              <c:strCache>
                <c:ptCount val="6"/>
                <c:pt idx="0">
                  <c:v>Aug - Oct 2014</c:v>
                </c:pt>
                <c:pt idx="1">
                  <c:v>Nov 2014 – Jan 2015</c:v>
                </c:pt>
                <c:pt idx="2">
                  <c:v>Feb – Apr 2015</c:v>
                </c:pt>
                <c:pt idx="3">
                  <c:v>May – July 2015</c:v>
                </c:pt>
                <c:pt idx="4">
                  <c:v>Aug - Oct 2015</c:v>
                </c:pt>
                <c:pt idx="5">
                  <c:v>Nov 2015 – Jan 2016</c:v>
                </c:pt>
              </c:strCache>
            </c:strRef>
          </c:cat>
          <c:val>
            <c:numRef>
              <c:f>Comparison!$B$37:$G$37</c:f>
              <c:numCache>
                <c:formatCode>General</c:formatCode>
                <c:ptCount val="6"/>
                <c:pt idx="0">
                  <c:v>309</c:v>
                </c:pt>
                <c:pt idx="1">
                  <c:v>345</c:v>
                </c:pt>
                <c:pt idx="2">
                  <c:v>345</c:v>
                </c:pt>
                <c:pt idx="3">
                  <c:v>345</c:v>
                </c:pt>
                <c:pt idx="4">
                  <c:v>345</c:v>
                </c:pt>
                <c:pt idx="5">
                  <c:v>345</c:v>
                </c:pt>
              </c:numCache>
            </c:numRef>
          </c:val>
        </c:ser>
        <c:ser>
          <c:idx val="4"/>
          <c:order val="4"/>
          <c:tx>
            <c:strRef>
              <c:f>Comparison!$A$38</c:f>
              <c:strCache>
                <c:ptCount val="1"/>
                <c:pt idx="0">
                  <c:v>Total resources </c:v>
                </c:pt>
              </c:strCache>
            </c:strRef>
          </c:tx>
          <c:spPr>
            <a:solidFill>
              <a:schemeClr val="accent5"/>
            </a:solidFill>
            <a:ln>
              <a:noFill/>
            </a:ln>
            <a:effectLst/>
          </c:spPr>
          <c:invertIfNegative val="0"/>
          <c:dLbls>
            <c:dLbl>
              <c:idx val="0"/>
              <c:layout>
                <c:manualLayout>
                  <c:x val="-2.7171425823586083E-17"/>
                  <c:y val="-4.0700605915582111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446343030046148E-3"/>
                  <c:y val="-4.0700516894134273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4.5626349639955967E-2"/>
                      <c:h val="6.6545490671976612E-2"/>
                    </c:manualLayout>
                  </c15:layout>
                </c:ext>
              </c:extLst>
            </c:dLbl>
            <c:dLbl>
              <c:idx val="2"/>
              <c:layout>
                <c:manualLayout>
                  <c:x val="8.8925693597068887E-3"/>
                  <c:y val="-4.0700605915581944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8.892569359706998E-3"/>
                  <c:y val="-6.5573198419548825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4462846798533906E-3"/>
                  <c:y val="-4.296175068866992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0374664252991281E-2"/>
                  <c:y val="-5.8789764100285156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Comparison!$B$33:$G$33</c:f>
              <c:strCache>
                <c:ptCount val="6"/>
                <c:pt idx="0">
                  <c:v>Aug - Oct 2014</c:v>
                </c:pt>
                <c:pt idx="1">
                  <c:v>Nov 2014 – Jan 2015</c:v>
                </c:pt>
                <c:pt idx="2">
                  <c:v>Feb – Apr 2015</c:v>
                </c:pt>
                <c:pt idx="3">
                  <c:v>May – July 2015</c:v>
                </c:pt>
                <c:pt idx="4">
                  <c:v>Aug - Oct 2015</c:v>
                </c:pt>
                <c:pt idx="5">
                  <c:v>Nov 2015 – Jan 2016</c:v>
                </c:pt>
              </c:strCache>
            </c:strRef>
          </c:cat>
          <c:val>
            <c:numRef>
              <c:f>Comparison!$B$38:$G$38</c:f>
              <c:numCache>
                <c:formatCode>#,##0</c:formatCode>
                <c:ptCount val="6"/>
                <c:pt idx="0">
                  <c:v>1911</c:v>
                </c:pt>
                <c:pt idx="1">
                  <c:v>1915</c:v>
                </c:pt>
                <c:pt idx="2">
                  <c:v>1917</c:v>
                </c:pt>
                <c:pt idx="3">
                  <c:v>1920</c:v>
                </c:pt>
                <c:pt idx="4">
                  <c:v>1922</c:v>
                </c:pt>
                <c:pt idx="5">
                  <c:v>1956</c:v>
                </c:pt>
              </c:numCache>
            </c:numRef>
          </c:val>
        </c:ser>
        <c:dLbls>
          <c:dLblPos val="outEnd"/>
          <c:showLegendKey val="0"/>
          <c:showVal val="1"/>
          <c:showCatName val="0"/>
          <c:showSerName val="0"/>
          <c:showPercent val="0"/>
          <c:showBubbleSize val="0"/>
        </c:dLbls>
        <c:gapWidth val="150"/>
        <c:axId val="113688576"/>
        <c:axId val="113690112"/>
      </c:barChart>
      <c:catAx>
        <c:axId val="113688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13690112"/>
        <c:crosses val="autoZero"/>
        <c:auto val="1"/>
        <c:lblAlgn val="ctr"/>
        <c:lblOffset val="100"/>
        <c:noMultiLvlLbl val="0"/>
      </c:catAx>
      <c:valAx>
        <c:axId val="1136901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136885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sz="2000" dirty="0" smtClean="0"/>
              <a:t>345</a:t>
            </a:r>
            <a:r>
              <a:rPr lang="en-ZA" sz="2000" baseline="0" dirty="0" smtClean="0"/>
              <a:t> Videos </a:t>
            </a:r>
            <a:endParaRPr lang="en-ZA" sz="2000" dirty="0"/>
          </a:p>
        </c:rich>
      </c:tx>
      <c:layout/>
      <c:overlay val="0"/>
      <c:spPr>
        <a:noFill/>
        <a:ln>
          <a:noFill/>
        </a:ln>
        <a:effectLst/>
      </c:sp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'[2015 Stats 2nd Quarter Per Quarter.xlsx]Downloads'!$B$50:$B$54</c:f>
              <c:strCache>
                <c:ptCount val="5"/>
                <c:pt idx="0">
                  <c:v>OER Africa Advocacy</c:v>
                </c:pt>
                <c:pt idx="1">
                  <c:v>Health OER </c:v>
                </c:pt>
                <c:pt idx="2">
                  <c:v>Teacher Education</c:v>
                </c:pt>
                <c:pt idx="3">
                  <c:v>Agriculture</c:v>
                </c:pt>
                <c:pt idx="4">
                  <c:v> Economics</c:v>
                </c:pt>
              </c:strCache>
            </c:strRef>
          </c:cat>
          <c:val>
            <c:numRef>
              <c:f>'[2015 Stats 2nd Quarter Per Quarter.xlsx]Downloads'!$C$50:$C$54</c:f>
              <c:numCache>
                <c:formatCode>General</c:formatCode>
                <c:ptCount val="5"/>
                <c:pt idx="0">
                  <c:v>21</c:v>
                </c:pt>
                <c:pt idx="1">
                  <c:v>247</c:v>
                </c:pt>
                <c:pt idx="2">
                  <c:v>48</c:v>
                </c:pt>
                <c:pt idx="3">
                  <c:v>29</c:v>
                </c:pt>
                <c:pt idx="4">
                  <c:v>26</c:v>
                </c:pt>
              </c:numCache>
            </c:numRef>
          </c:val>
        </c:ser>
        <c:dLbls>
          <c:dLblPos val="outEnd"/>
          <c:showLegendKey val="0"/>
          <c:showVal val="1"/>
          <c:showCatName val="0"/>
          <c:showSerName val="0"/>
          <c:showPercent val="0"/>
          <c:showBubbleSize val="0"/>
        </c:dLbls>
        <c:gapWidth val="182"/>
        <c:axId val="95227264"/>
        <c:axId val="95308032"/>
      </c:barChart>
      <c:catAx>
        <c:axId val="952272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5308032"/>
        <c:crosses val="autoZero"/>
        <c:auto val="1"/>
        <c:lblAlgn val="ctr"/>
        <c:lblOffset val="100"/>
        <c:noMultiLvlLbl val="0"/>
      </c:catAx>
      <c:valAx>
        <c:axId val="953080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5227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4BFE2E-0DCC-4A15-8467-1A83486D9F64}"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B3E9D064-FAB0-4CA0-B9CC-A25E1EE1ABA6}">
      <dgm:prSet phldrT="[Text]"/>
      <dgm:spPr/>
      <dgm:t>
        <a:bodyPr/>
        <a:lstStyle/>
        <a:p>
          <a:r>
            <a:rPr lang="en-US" dirty="0"/>
            <a:t>Block Teaching</a:t>
          </a:r>
        </a:p>
      </dgm:t>
    </dgm:pt>
    <dgm:pt modelId="{511055E6-B235-46FF-ACF5-458A7D04021F}" type="parTrans" cxnId="{0D11A83B-5CF1-4D77-AC00-BEAD51209BDE}">
      <dgm:prSet/>
      <dgm:spPr/>
      <dgm:t>
        <a:bodyPr/>
        <a:lstStyle/>
        <a:p>
          <a:endParaRPr lang="en-US"/>
        </a:p>
      </dgm:t>
    </dgm:pt>
    <dgm:pt modelId="{19EBAEFF-E504-4787-8209-08044F8DE5D9}" type="sibTrans" cxnId="{0D11A83B-5CF1-4D77-AC00-BEAD51209BDE}">
      <dgm:prSet/>
      <dgm:spPr/>
      <dgm:t>
        <a:bodyPr/>
        <a:lstStyle/>
        <a:p>
          <a:endParaRPr lang="en-US"/>
        </a:p>
      </dgm:t>
    </dgm:pt>
    <dgm:pt modelId="{0624D6D2-EF98-4ED4-975C-C8ED57156279}">
      <dgm:prSet phldrT="[Text]" custT="1"/>
      <dgm:spPr/>
      <dgm:t>
        <a:bodyPr/>
        <a:lstStyle/>
        <a:p>
          <a:r>
            <a:rPr lang="en-US" sz="1400" dirty="0"/>
            <a:t>Exclusive focus on topic</a:t>
          </a:r>
        </a:p>
      </dgm:t>
    </dgm:pt>
    <dgm:pt modelId="{009371F3-EB9C-4351-BB05-956982AF596B}" type="parTrans" cxnId="{3677DEE3-327A-4B7C-B481-28327E0B4D15}">
      <dgm:prSet/>
      <dgm:spPr/>
      <dgm:t>
        <a:bodyPr/>
        <a:lstStyle/>
        <a:p>
          <a:endParaRPr lang="en-US"/>
        </a:p>
      </dgm:t>
    </dgm:pt>
    <dgm:pt modelId="{624F4724-78D5-416F-A365-A8328898CB7F}" type="sibTrans" cxnId="{3677DEE3-327A-4B7C-B481-28327E0B4D15}">
      <dgm:prSet/>
      <dgm:spPr/>
      <dgm:t>
        <a:bodyPr/>
        <a:lstStyle/>
        <a:p>
          <a:endParaRPr lang="en-US"/>
        </a:p>
      </dgm:t>
    </dgm:pt>
    <dgm:pt modelId="{98685AEC-F09F-45D4-91A2-D272966C2612}">
      <dgm:prSet phldrT="[Text]" custT="1"/>
      <dgm:spPr/>
      <dgm:t>
        <a:bodyPr/>
        <a:lstStyle/>
        <a:p>
          <a:r>
            <a:rPr lang="en-US" sz="1400" dirty="0"/>
            <a:t>Time for students to master knowledge and skills</a:t>
          </a:r>
        </a:p>
      </dgm:t>
    </dgm:pt>
    <dgm:pt modelId="{34E80179-2C59-4550-ABB5-391311BE34A4}" type="parTrans" cxnId="{CE2B137B-83CA-4FD1-8604-0AB6B3BB65AE}">
      <dgm:prSet/>
      <dgm:spPr/>
      <dgm:t>
        <a:bodyPr/>
        <a:lstStyle/>
        <a:p>
          <a:endParaRPr lang="en-US"/>
        </a:p>
      </dgm:t>
    </dgm:pt>
    <dgm:pt modelId="{ACCAA438-3AF3-4E87-91B4-5629659B949B}" type="sibTrans" cxnId="{CE2B137B-83CA-4FD1-8604-0AB6B3BB65AE}">
      <dgm:prSet/>
      <dgm:spPr/>
      <dgm:t>
        <a:bodyPr/>
        <a:lstStyle/>
        <a:p>
          <a:endParaRPr lang="en-US"/>
        </a:p>
      </dgm:t>
    </dgm:pt>
    <dgm:pt modelId="{AED3784E-805B-4297-B3B7-58500833EA50}">
      <dgm:prSet phldrT="[Text]"/>
      <dgm:spPr/>
      <dgm:t>
        <a:bodyPr/>
        <a:lstStyle/>
        <a:p>
          <a:r>
            <a:rPr lang="en-US" dirty="0"/>
            <a:t>Technology</a:t>
          </a:r>
        </a:p>
      </dgm:t>
    </dgm:pt>
    <dgm:pt modelId="{7A334AF7-E94B-4409-869E-1CE36C82115F}" type="parTrans" cxnId="{B1F25F89-B562-4F57-801C-0B606DAB8E7D}">
      <dgm:prSet/>
      <dgm:spPr/>
      <dgm:t>
        <a:bodyPr/>
        <a:lstStyle/>
        <a:p>
          <a:endParaRPr lang="en-US"/>
        </a:p>
      </dgm:t>
    </dgm:pt>
    <dgm:pt modelId="{2ECB723D-15EE-4FEA-BE79-1F3A575AFB84}" type="sibTrans" cxnId="{B1F25F89-B562-4F57-801C-0B606DAB8E7D}">
      <dgm:prSet/>
      <dgm:spPr/>
      <dgm:t>
        <a:bodyPr/>
        <a:lstStyle/>
        <a:p>
          <a:endParaRPr lang="en-US"/>
        </a:p>
      </dgm:t>
    </dgm:pt>
    <dgm:pt modelId="{BF1D0A88-78BB-4940-A74E-EFF6C9F5C493}">
      <dgm:prSet phldrT="[Text]" custT="1"/>
      <dgm:spPr/>
      <dgm:t>
        <a:bodyPr/>
        <a:lstStyle/>
        <a:p>
          <a:r>
            <a:rPr lang="en-US" sz="1400" dirty="0"/>
            <a:t>Allows for anytime/anywhere access to learning resources and activities</a:t>
          </a:r>
        </a:p>
      </dgm:t>
    </dgm:pt>
    <dgm:pt modelId="{569E216A-A806-45DC-ADCB-4D7B2DC339CF}" type="parTrans" cxnId="{C934BBAB-6981-4C8C-AE21-57FEB94E86E9}">
      <dgm:prSet/>
      <dgm:spPr/>
      <dgm:t>
        <a:bodyPr/>
        <a:lstStyle/>
        <a:p>
          <a:endParaRPr lang="en-US"/>
        </a:p>
      </dgm:t>
    </dgm:pt>
    <dgm:pt modelId="{4A878756-4621-420C-9DD2-0580EF332F13}" type="sibTrans" cxnId="{C934BBAB-6981-4C8C-AE21-57FEB94E86E9}">
      <dgm:prSet/>
      <dgm:spPr/>
      <dgm:t>
        <a:bodyPr/>
        <a:lstStyle/>
        <a:p>
          <a:endParaRPr lang="en-US"/>
        </a:p>
      </dgm:t>
    </dgm:pt>
    <dgm:pt modelId="{4D092FBA-B072-4446-8A8A-7E57B6737509}">
      <dgm:prSet phldrT="[Text]" custT="1"/>
      <dgm:spPr/>
      <dgm:t>
        <a:bodyPr/>
        <a:lstStyle/>
        <a:p>
          <a:r>
            <a:rPr lang="en-US" sz="1400" dirty="0"/>
            <a:t>Encourages alternatives to text-based resources</a:t>
          </a:r>
        </a:p>
      </dgm:t>
    </dgm:pt>
    <dgm:pt modelId="{5A647E66-E383-435B-BEB3-B3E2B8184F0E}" type="parTrans" cxnId="{055D1267-AB9D-4530-B46D-0830C21F0FCA}">
      <dgm:prSet/>
      <dgm:spPr/>
      <dgm:t>
        <a:bodyPr/>
        <a:lstStyle/>
        <a:p>
          <a:endParaRPr lang="en-US"/>
        </a:p>
      </dgm:t>
    </dgm:pt>
    <dgm:pt modelId="{1C726537-0243-4544-AD1F-EBF833F35B1B}" type="sibTrans" cxnId="{055D1267-AB9D-4530-B46D-0830C21F0FCA}">
      <dgm:prSet/>
      <dgm:spPr/>
      <dgm:t>
        <a:bodyPr/>
        <a:lstStyle/>
        <a:p>
          <a:endParaRPr lang="en-US"/>
        </a:p>
      </dgm:t>
    </dgm:pt>
    <dgm:pt modelId="{926EC6C2-01FB-4409-98AD-56D4CDD2996A}">
      <dgm:prSet phldrT="[Text]"/>
      <dgm:spPr/>
      <dgm:t>
        <a:bodyPr/>
        <a:lstStyle/>
        <a:p>
          <a:r>
            <a:rPr lang="en-US" dirty="0"/>
            <a:t>OER</a:t>
          </a:r>
        </a:p>
      </dgm:t>
    </dgm:pt>
    <dgm:pt modelId="{4CE18BDD-5DB4-4BA7-ABAA-20CCFA108125}" type="parTrans" cxnId="{1336E23C-83A1-48A1-86F3-289C144E9470}">
      <dgm:prSet/>
      <dgm:spPr/>
      <dgm:t>
        <a:bodyPr/>
        <a:lstStyle/>
        <a:p>
          <a:endParaRPr lang="en-US"/>
        </a:p>
      </dgm:t>
    </dgm:pt>
    <dgm:pt modelId="{F221713F-47ED-4A2C-B5B9-45A2E5FD12DC}" type="sibTrans" cxnId="{1336E23C-83A1-48A1-86F3-289C144E9470}">
      <dgm:prSet/>
      <dgm:spPr/>
      <dgm:t>
        <a:bodyPr/>
        <a:lstStyle/>
        <a:p>
          <a:endParaRPr lang="en-US"/>
        </a:p>
      </dgm:t>
    </dgm:pt>
    <dgm:pt modelId="{8932CA8D-05E3-4C8D-9382-DBBBECE842B2}">
      <dgm:prSet phldrT="[Text]" custT="1"/>
      <dgm:spPr/>
      <dgm:t>
        <a:bodyPr/>
        <a:lstStyle/>
        <a:p>
          <a:r>
            <a:rPr lang="en-US" sz="1400" dirty="0"/>
            <a:t>Access to existing free, quality learning resources</a:t>
          </a:r>
        </a:p>
      </dgm:t>
    </dgm:pt>
    <dgm:pt modelId="{43ECCFF7-8B13-4D0D-9467-77557456945E}" type="parTrans" cxnId="{AA923A2A-97A2-46B3-8B4C-92BAC5A63BDB}">
      <dgm:prSet/>
      <dgm:spPr/>
      <dgm:t>
        <a:bodyPr/>
        <a:lstStyle/>
        <a:p>
          <a:endParaRPr lang="en-US"/>
        </a:p>
      </dgm:t>
    </dgm:pt>
    <dgm:pt modelId="{8DD81870-9774-4C92-9260-4294446AD5E4}" type="sibTrans" cxnId="{AA923A2A-97A2-46B3-8B4C-92BAC5A63BDB}">
      <dgm:prSet/>
      <dgm:spPr/>
      <dgm:t>
        <a:bodyPr/>
        <a:lstStyle/>
        <a:p>
          <a:endParaRPr lang="en-US"/>
        </a:p>
      </dgm:t>
    </dgm:pt>
    <dgm:pt modelId="{2C8076A3-007F-4CE1-BCF1-D3A5F528DA6B}">
      <dgm:prSet phldrT="[Text]" custT="1"/>
      <dgm:spPr/>
      <dgm:t>
        <a:bodyPr/>
        <a:lstStyle/>
        <a:p>
          <a:r>
            <a:rPr lang="en-US" sz="1400" dirty="0"/>
            <a:t>Exposes developers to other teaching approaches</a:t>
          </a:r>
        </a:p>
      </dgm:t>
    </dgm:pt>
    <dgm:pt modelId="{4B6C7BDE-0032-4729-88DA-5C049581D5BB}" type="parTrans" cxnId="{65225F13-AC06-4F2C-816A-7FEFA74765B8}">
      <dgm:prSet/>
      <dgm:spPr/>
      <dgm:t>
        <a:bodyPr/>
        <a:lstStyle/>
        <a:p>
          <a:endParaRPr lang="en-US"/>
        </a:p>
      </dgm:t>
    </dgm:pt>
    <dgm:pt modelId="{196F414C-B8BF-4F8B-B026-FBACAA03D7B8}" type="sibTrans" cxnId="{65225F13-AC06-4F2C-816A-7FEFA74765B8}">
      <dgm:prSet/>
      <dgm:spPr/>
      <dgm:t>
        <a:bodyPr/>
        <a:lstStyle/>
        <a:p>
          <a:endParaRPr lang="en-US"/>
        </a:p>
      </dgm:t>
    </dgm:pt>
    <dgm:pt modelId="{1AE3ACAD-8B20-49D5-8FF4-A2626263B002}">
      <dgm:prSet phldrT="[Text]" custT="1"/>
      <dgm:spPr/>
      <dgm:t>
        <a:bodyPr/>
        <a:lstStyle/>
        <a:p>
          <a:r>
            <a:rPr lang="en-US" sz="1400" dirty="0"/>
            <a:t>Forces different teaching methods to break monotony of lectures</a:t>
          </a:r>
        </a:p>
      </dgm:t>
    </dgm:pt>
    <dgm:pt modelId="{EBDB1DB8-FE1B-41BA-9B86-FEC21207DB60}" type="parTrans" cxnId="{E367B108-7DCC-4DCB-8D17-5104CFC3110C}">
      <dgm:prSet/>
      <dgm:spPr/>
      <dgm:t>
        <a:bodyPr/>
        <a:lstStyle/>
        <a:p>
          <a:endParaRPr lang="en-US"/>
        </a:p>
      </dgm:t>
    </dgm:pt>
    <dgm:pt modelId="{E0B1681D-4D5C-472E-8A3B-42679DEB2121}" type="sibTrans" cxnId="{E367B108-7DCC-4DCB-8D17-5104CFC3110C}">
      <dgm:prSet/>
      <dgm:spPr/>
      <dgm:t>
        <a:bodyPr/>
        <a:lstStyle/>
        <a:p>
          <a:endParaRPr lang="en-US"/>
        </a:p>
      </dgm:t>
    </dgm:pt>
    <dgm:pt modelId="{719331D6-0801-40C3-88C8-DF42218664B5}">
      <dgm:prSet phldrT="[Text]" custT="1"/>
      <dgm:spPr/>
      <dgm:t>
        <a:bodyPr/>
        <a:lstStyle/>
        <a:p>
          <a:r>
            <a:rPr lang="en-US" sz="1400" dirty="0"/>
            <a:t>Allows for diagnostics of student progress as captured in LMS</a:t>
          </a:r>
        </a:p>
      </dgm:t>
    </dgm:pt>
    <dgm:pt modelId="{FFA974C0-484E-4AD0-971C-69EAEFD83683}" type="parTrans" cxnId="{E556DB36-0205-41F2-A531-997ACBDFF902}">
      <dgm:prSet/>
      <dgm:spPr/>
      <dgm:t>
        <a:bodyPr/>
        <a:lstStyle/>
        <a:p>
          <a:endParaRPr lang="en-US"/>
        </a:p>
      </dgm:t>
    </dgm:pt>
    <dgm:pt modelId="{E837E946-DA1A-4832-9E22-2299D6EE89CE}" type="sibTrans" cxnId="{E556DB36-0205-41F2-A531-997ACBDFF902}">
      <dgm:prSet/>
      <dgm:spPr/>
      <dgm:t>
        <a:bodyPr/>
        <a:lstStyle/>
        <a:p>
          <a:endParaRPr lang="en-US"/>
        </a:p>
      </dgm:t>
    </dgm:pt>
    <dgm:pt modelId="{A6A4D822-5823-4153-B8F8-062B58814EDE}">
      <dgm:prSet phldrT="[Text]" custT="1"/>
      <dgm:spPr/>
      <dgm:t>
        <a:bodyPr/>
        <a:lstStyle/>
        <a:p>
          <a:r>
            <a:rPr lang="en-US" sz="1400" dirty="0"/>
            <a:t>Opportunity to showcase staff and student generated resources beyond the university.</a:t>
          </a:r>
        </a:p>
      </dgm:t>
    </dgm:pt>
    <dgm:pt modelId="{980A61EC-0C88-4AB2-ADD5-B4D65E9BAB39}" type="parTrans" cxnId="{0C8F5F8F-1E09-46ED-89CC-8B325745A38E}">
      <dgm:prSet/>
      <dgm:spPr/>
      <dgm:t>
        <a:bodyPr/>
        <a:lstStyle/>
        <a:p>
          <a:endParaRPr lang="en-US"/>
        </a:p>
      </dgm:t>
    </dgm:pt>
    <dgm:pt modelId="{0BDB235B-6C01-4204-B74B-31C7DA422569}" type="sibTrans" cxnId="{0C8F5F8F-1E09-46ED-89CC-8B325745A38E}">
      <dgm:prSet/>
      <dgm:spPr/>
      <dgm:t>
        <a:bodyPr/>
        <a:lstStyle/>
        <a:p>
          <a:endParaRPr lang="en-US"/>
        </a:p>
      </dgm:t>
    </dgm:pt>
    <dgm:pt modelId="{5D128557-F5D3-4990-A2DD-F4FFA1DB30E7}" type="pres">
      <dgm:prSet presAssocID="{864BFE2E-0DCC-4A15-8467-1A83486D9F64}" presName="linearFlow" presStyleCnt="0">
        <dgm:presLayoutVars>
          <dgm:dir/>
          <dgm:animLvl val="lvl"/>
          <dgm:resizeHandles val="exact"/>
        </dgm:presLayoutVars>
      </dgm:prSet>
      <dgm:spPr/>
      <dgm:t>
        <a:bodyPr/>
        <a:lstStyle/>
        <a:p>
          <a:endParaRPr lang="en-ZA"/>
        </a:p>
      </dgm:t>
    </dgm:pt>
    <dgm:pt modelId="{D0B5054F-0097-4006-8430-B38E007FD66D}" type="pres">
      <dgm:prSet presAssocID="{B3E9D064-FAB0-4CA0-B9CC-A25E1EE1ABA6}" presName="composite" presStyleCnt="0"/>
      <dgm:spPr/>
    </dgm:pt>
    <dgm:pt modelId="{7FEBEB81-9D8B-4BA1-B29F-513B79F88CEE}" type="pres">
      <dgm:prSet presAssocID="{B3E9D064-FAB0-4CA0-B9CC-A25E1EE1ABA6}" presName="parentText" presStyleLbl="alignNode1" presStyleIdx="0" presStyleCnt="3">
        <dgm:presLayoutVars>
          <dgm:chMax val="1"/>
          <dgm:bulletEnabled val="1"/>
        </dgm:presLayoutVars>
      </dgm:prSet>
      <dgm:spPr/>
      <dgm:t>
        <a:bodyPr/>
        <a:lstStyle/>
        <a:p>
          <a:endParaRPr lang="en-ZA"/>
        </a:p>
      </dgm:t>
    </dgm:pt>
    <dgm:pt modelId="{691FDAFF-AF4E-4222-9B7D-CF01657DBB97}" type="pres">
      <dgm:prSet presAssocID="{B3E9D064-FAB0-4CA0-B9CC-A25E1EE1ABA6}" presName="descendantText" presStyleLbl="alignAcc1" presStyleIdx="0" presStyleCnt="3">
        <dgm:presLayoutVars>
          <dgm:bulletEnabled val="1"/>
        </dgm:presLayoutVars>
      </dgm:prSet>
      <dgm:spPr/>
      <dgm:t>
        <a:bodyPr/>
        <a:lstStyle/>
        <a:p>
          <a:endParaRPr lang="en-ZA"/>
        </a:p>
      </dgm:t>
    </dgm:pt>
    <dgm:pt modelId="{C5019BF5-E749-4B17-B1DA-C69C5B621233}" type="pres">
      <dgm:prSet presAssocID="{19EBAEFF-E504-4787-8209-08044F8DE5D9}" presName="sp" presStyleCnt="0"/>
      <dgm:spPr/>
    </dgm:pt>
    <dgm:pt modelId="{2629C0F3-E2D6-494D-9E18-C321A5C1FF27}" type="pres">
      <dgm:prSet presAssocID="{AED3784E-805B-4297-B3B7-58500833EA50}" presName="composite" presStyleCnt="0"/>
      <dgm:spPr/>
    </dgm:pt>
    <dgm:pt modelId="{EE3FF278-EDBC-4464-9AC5-3482D64F1525}" type="pres">
      <dgm:prSet presAssocID="{AED3784E-805B-4297-B3B7-58500833EA50}" presName="parentText" presStyleLbl="alignNode1" presStyleIdx="1" presStyleCnt="3">
        <dgm:presLayoutVars>
          <dgm:chMax val="1"/>
          <dgm:bulletEnabled val="1"/>
        </dgm:presLayoutVars>
      </dgm:prSet>
      <dgm:spPr/>
      <dgm:t>
        <a:bodyPr/>
        <a:lstStyle/>
        <a:p>
          <a:endParaRPr lang="en-ZA"/>
        </a:p>
      </dgm:t>
    </dgm:pt>
    <dgm:pt modelId="{5D8949FE-4F96-4E66-A049-4E85DC0FA793}" type="pres">
      <dgm:prSet presAssocID="{AED3784E-805B-4297-B3B7-58500833EA50}" presName="descendantText" presStyleLbl="alignAcc1" presStyleIdx="1" presStyleCnt="3">
        <dgm:presLayoutVars>
          <dgm:bulletEnabled val="1"/>
        </dgm:presLayoutVars>
      </dgm:prSet>
      <dgm:spPr/>
      <dgm:t>
        <a:bodyPr/>
        <a:lstStyle/>
        <a:p>
          <a:endParaRPr lang="en-ZA"/>
        </a:p>
      </dgm:t>
    </dgm:pt>
    <dgm:pt modelId="{8D4C4966-EF43-4080-86FB-3448E375C6BA}" type="pres">
      <dgm:prSet presAssocID="{2ECB723D-15EE-4FEA-BE79-1F3A575AFB84}" presName="sp" presStyleCnt="0"/>
      <dgm:spPr/>
    </dgm:pt>
    <dgm:pt modelId="{6D37BA5C-D5F3-47E3-B9EA-C6D11486256D}" type="pres">
      <dgm:prSet presAssocID="{926EC6C2-01FB-4409-98AD-56D4CDD2996A}" presName="composite" presStyleCnt="0"/>
      <dgm:spPr/>
    </dgm:pt>
    <dgm:pt modelId="{06F26B2F-5DB6-4A51-9615-E6D9DCB81F74}" type="pres">
      <dgm:prSet presAssocID="{926EC6C2-01FB-4409-98AD-56D4CDD2996A}" presName="parentText" presStyleLbl="alignNode1" presStyleIdx="2" presStyleCnt="3">
        <dgm:presLayoutVars>
          <dgm:chMax val="1"/>
          <dgm:bulletEnabled val="1"/>
        </dgm:presLayoutVars>
      </dgm:prSet>
      <dgm:spPr/>
      <dgm:t>
        <a:bodyPr/>
        <a:lstStyle/>
        <a:p>
          <a:endParaRPr lang="en-ZA"/>
        </a:p>
      </dgm:t>
    </dgm:pt>
    <dgm:pt modelId="{D3893AB8-C154-4A88-ACA9-AB80D0753043}" type="pres">
      <dgm:prSet presAssocID="{926EC6C2-01FB-4409-98AD-56D4CDD2996A}" presName="descendantText" presStyleLbl="alignAcc1" presStyleIdx="2" presStyleCnt="3">
        <dgm:presLayoutVars>
          <dgm:bulletEnabled val="1"/>
        </dgm:presLayoutVars>
      </dgm:prSet>
      <dgm:spPr/>
      <dgm:t>
        <a:bodyPr/>
        <a:lstStyle/>
        <a:p>
          <a:endParaRPr lang="en-ZA"/>
        </a:p>
      </dgm:t>
    </dgm:pt>
  </dgm:ptLst>
  <dgm:cxnLst>
    <dgm:cxn modelId="{A4136ACB-AF0C-402E-A402-2953F6494D19}" type="presOf" srcId="{8932CA8D-05E3-4C8D-9382-DBBBECE842B2}" destId="{D3893AB8-C154-4A88-ACA9-AB80D0753043}" srcOrd="0" destOrd="0" presId="urn:microsoft.com/office/officeart/2005/8/layout/chevron2"/>
    <dgm:cxn modelId="{AA923A2A-97A2-46B3-8B4C-92BAC5A63BDB}" srcId="{926EC6C2-01FB-4409-98AD-56D4CDD2996A}" destId="{8932CA8D-05E3-4C8D-9382-DBBBECE842B2}" srcOrd="0" destOrd="0" parTransId="{43ECCFF7-8B13-4D0D-9467-77557456945E}" sibTransId="{8DD81870-9774-4C92-9260-4294446AD5E4}"/>
    <dgm:cxn modelId="{37E38A78-4EEA-411B-A808-A356CBD5D210}" type="presOf" srcId="{B3E9D064-FAB0-4CA0-B9CC-A25E1EE1ABA6}" destId="{7FEBEB81-9D8B-4BA1-B29F-513B79F88CEE}" srcOrd="0" destOrd="0" presId="urn:microsoft.com/office/officeart/2005/8/layout/chevron2"/>
    <dgm:cxn modelId="{055D1267-AB9D-4530-B46D-0830C21F0FCA}" srcId="{AED3784E-805B-4297-B3B7-58500833EA50}" destId="{4D092FBA-B072-4446-8A8A-7E57B6737509}" srcOrd="1" destOrd="0" parTransId="{5A647E66-E383-435B-BEB3-B3E2B8184F0E}" sibTransId="{1C726537-0243-4544-AD1F-EBF833F35B1B}"/>
    <dgm:cxn modelId="{E367B108-7DCC-4DCB-8D17-5104CFC3110C}" srcId="{B3E9D064-FAB0-4CA0-B9CC-A25E1EE1ABA6}" destId="{1AE3ACAD-8B20-49D5-8FF4-A2626263B002}" srcOrd="2" destOrd="0" parTransId="{EBDB1DB8-FE1B-41BA-9B86-FEC21207DB60}" sibTransId="{E0B1681D-4D5C-472E-8A3B-42679DEB2121}"/>
    <dgm:cxn modelId="{B1F25F89-B562-4F57-801C-0B606DAB8E7D}" srcId="{864BFE2E-0DCC-4A15-8467-1A83486D9F64}" destId="{AED3784E-805B-4297-B3B7-58500833EA50}" srcOrd="1" destOrd="0" parTransId="{7A334AF7-E94B-4409-869E-1CE36C82115F}" sibTransId="{2ECB723D-15EE-4FEA-BE79-1F3A575AFB84}"/>
    <dgm:cxn modelId="{C5274876-896E-49A8-9350-3C56BAD8E2D2}" type="presOf" srcId="{BF1D0A88-78BB-4940-A74E-EFF6C9F5C493}" destId="{5D8949FE-4F96-4E66-A049-4E85DC0FA793}" srcOrd="0" destOrd="0" presId="urn:microsoft.com/office/officeart/2005/8/layout/chevron2"/>
    <dgm:cxn modelId="{B1C96059-5B57-433F-AD31-A258F8D6B156}" type="presOf" srcId="{0624D6D2-EF98-4ED4-975C-C8ED57156279}" destId="{691FDAFF-AF4E-4222-9B7D-CF01657DBB97}" srcOrd="0" destOrd="0" presId="urn:microsoft.com/office/officeart/2005/8/layout/chevron2"/>
    <dgm:cxn modelId="{1336E23C-83A1-48A1-86F3-289C144E9470}" srcId="{864BFE2E-0DCC-4A15-8467-1A83486D9F64}" destId="{926EC6C2-01FB-4409-98AD-56D4CDD2996A}" srcOrd="2" destOrd="0" parTransId="{4CE18BDD-5DB4-4BA7-ABAA-20CCFA108125}" sibTransId="{F221713F-47ED-4A2C-B5B9-45A2E5FD12DC}"/>
    <dgm:cxn modelId="{6E92B39B-8EF1-46E6-9C81-3819F8517A60}" type="presOf" srcId="{719331D6-0801-40C3-88C8-DF42218664B5}" destId="{5D8949FE-4F96-4E66-A049-4E85DC0FA793}" srcOrd="0" destOrd="2" presId="urn:microsoft.com/office/officeart/2005/8/layout/chevron2"/>
    <dgm:cxn modelId="{65225F13-AC06-4F2C-816A-7FEFA74765B8}" srcId="{926EC6C2-01FB-4409-98AD-56D4CDD2996A}" destId="{2C8076A3-007F-4CE1-BCF1-D3A5F528DA6B}" srcOrd="1" destOrd="0" parTransId="{4B6C7BDE-0032-4729-88DA-5C049581D5BB}" sibTransId="{196F414C-B8BF-4F8B-B026-FBACAA03D7B8}"/>
    <dgm:cxn modelId="{E556DB36-0205-41F2-A531-997ACBDFF902}" srcId="{AED3784E-805B-4297-B3B7-58500833EA50}" destId="{719331D6-0801-40C3-88C8-DF42218664B5}" srcOrd="2" destOrd="0" parTransId="{FFA974C0-484E-4AD0-971C-69EAEFD83683}" sibTransId="{E837E946-DA1A-4832-9E22-2299D6EE89CE}"/>
    <dgm:cxn modelId="{E6F2D7A1-8997-49CC-A586-1B8F13333C86}" type="presOf" srcId="{926EC6C2-01FB-4409-98AD-56D4CDD2996A}" destId="{06F26B2F-5DB6-4A51-9615-E6D9DCB81F74}" srcOrd="0" destOrd="0" presId="urn:microsoft.com/office/officeart/2005/8/layout/chevron2"/>
    <dgm:cxn modelId="{CFD2C722-306A-44B4-A6F1-7DF657CC8018}" type="presOf" srcId="{1AE3ACAD-8B20-49D5-8FF4-A2626263B002}" destId="{691FDAFF-AF4E-4222-9B7D-CF01657DBB97}" srcOrd="0" destOrd="2" presId="urn:microsoft.com/office/officeart/2005/8/layout/chevron2"/>
    <dgm:cxn modelId="{C5D1D096-583C-48F3-B4BA-71C41EBF0104}" type="presOf" srcId="{2C8076A3-007F-4CE1-BCF1-D3A5F528DA6B}" destId="{D3893AB8-C154-4A88-ACA9-AB80D0753043}" srcOrd="0" destOrd="1" presId="urn:microsoft.com/office/officeart/2005/8/layout/chevron2"/>
    <dgm:cxn modelId="{CE2B137B-83CA-4FD1-8604-0AB6B3BB65AE}" srcId="{B3E9D064-FAB0-4CA0-B9CC-A25E1EE1ABA6}" destId="{98685AEC-F09F-45D4-91A2-D272966C2612}" srcOrd="1" destOrd="0" parTransId="{34E80179-2C59-4550-ABB5-391311BE34A4}" sibTransId="{ACCAA438-3AF3-4E87-91B4-5629659B949B}"/>
    <dgm:cxn modelId="{C3F5FA79-3421-4653-8187-423CC9D0E435}" type="presOf" srcId="{A6A4D822-5823-4153-B8F8-062B58814EDE}" destId="{D3893AB8-C154-4A88-ACA9-AB80D0753043}" srcOrd="0" destOrd="2" presId="urn:microsoft.com/office/officeart/2005/8/layout/chevron2"/>
    <dgm:cxn modelId="{C934BBAB-6981-4C8C-AE21-57FEB94E86E9}" srcId="{AED3784E-805B-4297-B3B7-58500833EA50}" destId="{BF1D0A88-78BB-4940-A74E-EFF6C9F5C493}" srcOrd="0" destOrd="0" parTransId="{569E216A-A806-45DC-ADCB-4D7B2DC339CF}" sibTransId="{4A878756-4621-420C-9DD2-0580EF332F13}"/>
    <dgm:cxn modelId="{0D11A83B-5CF1-4D77-AC00-BEAD51209BDE}" srcId="{864BFE2E-0DCC-4A15-8467-1A83486D9F64}" destId="{B3E9D064-FAB0-4CA0-B9CC-A25E1EE1ABA6}" srcOrd="0" destOrd="0" parTransId="{511055E6-B235-46FF-ACF5-458A7D04021F}" sibTransId="{19EBAEFF-E504-4787-8209-08044F8DE5D9}"/>
    <dgm:cxn modelId="{4A4A17A3-0778-49E7-8353-73B8FAA4BAF8}" type="presOf" srcId="{AED3784E-805B-4297-B3B7-58500833EA50}" destId="{EE3FF278-EDBC-4464-9AC5-3482D64F1525}" srcOrd="0" destOrd="0" presId="urn:microsoft.com/office/officeart/2005/8/layout/chevron2"/>
    <dgm:cxn modelId="{2E6E7444-235B-4A5C-8A55-F55D9C427966}" type="presOf" srcId="{4D092FBA-B072-4446-8A8A-7E57B6737509}" destId="{5D8949FE-4F96-4E66-A049-4E85DC0FA793}" srcOrd="0" destOrd="1" presId="urn:microsoft.com/office/officeart/2005/8/layout/chevron2"/>
    <dgm:cxn modelId="{330368AC-0C60-4A4E-A372-C6147972E4A6}" type="presOf" srcId="{864BFE2E-0DCC-4A15-8467-1A83486D9F64}" destId="{5D128557-F5D3-4990-A2DD-F4FFA1DB30E7}" srcOrd="0" destOrd="0" presId="urn:microsoft.com/office/officeart/2005/8/layout/chevron2"/>
    <dgm:cxn modelId="{0C8F5F8F-1E09-46ED-89CC-8B325745A38E}" srcId="{926EC6C2-01FB-4409-98AD-56D4CDD2996A}" destId="{A6A4D822-5823-4153-B8F8-062B58814EDE}" srcOrd="2" destOrd="0" parTransId="{980A61EC-0C88-4AB2-ADD5-B4D65E9BAB39}" sibTransId="{0BDB235B-6C01-4204-B74B-31C7DA422569}"/>
    <dgm:cxn modelId="{3677DEE3-327A-4B7C-B481-28327E0B4D15}" srcId="{B3E9D064-FAB0-4CA0-B9CC-A25E1EE1ABA6}" destId="{0624D6D2-EF98-4ED4-975C-C8ED57156279}" srcOrd="0" destOrd="0" parTransId="{009371F3-EB9C-4351-BB05-956982AF596B}" sibTransId="{624F4724-78D5-416F-A365-A8328898CB7F}"/>
    <dgm:cxn modelId="{CD8EDEB6-CDC9-4A79-857B-3DB938B1B2AF}" type="presOf" srcId="{98685AEC-F09F-45D4-91A2-D272966C2612}" destId="{691FDAFF-AF4E-4222-9B7D-CF01657DBB97}" srcOrd="0" destOrd="1" presId="urn:microsoft.com/office/officeart/2005/8/layout/chevron2"/>
    <dgm:cxn modelId="{3ECD7B61-1EBC-40B6-BC69-C962CC2417D8}" type="presParOf" srcId="{5D128557-F5D3-4990-A2DD-F4FFA1DB30E7}" destId="{D0B5054F-0097-4006-8430-B38E007FD66D}" srcOrd="0" destOrd="0" presId="urn:microsoft.com/office/officeart/2005/8/layout/chevron2"/>
    <dgm:cxn modelId="{F7DDDF7F-57C6-4EB7-9294-E82A4448A65F}" type="presParOf" srcId="{D0B5054F-0097-4006-8430-B38E007FD66D}" destId="{7FEBEB81-9D8B-4BA1-B29F-513B79F88CEE}" srcOrd="0" destOrd="0" presId="urn:microsoft.com/office/officeart/2005/8/layout/chevron2"/>
    <dgm:cxn modelId="{65685E14-991B-4F14-8435-8C6B6F9E96FD}" type="presParOf" srcId="{D0B5054F-0097-4006-8430-B38E007FD66D}" destId="{691FDAFF-AF4E-4222-9B7D-CF01657DBB97}" srcOrd="1" destOrd="0" presId="urn:microsoft.com/office/officeart/2005/8/layout/chevron2"/>
    <dgm:cxn modelId="{596903CE-40E7-4DDB-8CFE-E25A0C5FA292}" type="presParOf" srcId="{5D128557-F5D3-4990-A2DD-F4FFA1DB30E7}" destId="{C5019BF5-E749-4B17-B1DA-C69C5B621233}" srcOrd="1" destOrd="0" presId="urn:microsoft.com/office/officeart/2005/8/layout/chevron2"/>
    <dgm:cxn modelId="{39386112-B0D7-491D-856F-C18814060441}" type="presParOf" srcId="{5D128557-F5D3-4990-A2DD-F4FFA1DB30E7}" destId="{2629C0F3-E2D6-494D-9E18-C321A5C1FF27}" srcOrd="2" destOrd="0" presId="urn:microsoft.com/office/officeart/2005/8/layout/chevron2"/>
    <dgm:cxn modelId="{8271AC54-D50A-44B9-8C55-6F6501E2BC37}" type="presParOf" srcId="{2629C0F3-E2D6-494D-9E18-C321A5C1FF27}" destId="{EE3FF278-EDBC-4464-9AC5-3482D64F1525}" srcOrd="0" destOrd="0" presId="urn:microsoft.com/office/officeart/2005/8/layout/chevron2"/>
    <dgm:cxn modelId="{7BE3BFDA-7F2D-41A7-B0EB-6BD598DFDAA5}" type="presParOf" srcId="{2629C0F3-E2D6-494D-9E18-C321A5C1FF27}" destId="{5D8949FE-4F96-4E66-A049-4E85DC0FA793}" srcOrd="1" destOrd="0" presId="urn:microsoft.com/office/officeart/2005/8/layout/chevron2"/>
    <dgm:cxn modelId="{572EE8F0-CB19-44EA-8B73-3DA65C6A6014}" type="presParOf" srcId="{5D128557-F5D3-4990-A2DD-F4FFA1DB30E7}" destId="{8D4C4966-EF43-4080-86FB-3448E375C6BA}" srcOrd="3" destOrd="0" presId="urn:microsoft.com/office/officeart/2005/8/layout/chevron2"/>
    <dgm:cxn modelId="{146ABB61-A9AC-4E82-A91C-8E68BBA9E863}" type="presParOf" srcId="{5D128557-F5D3-4990-A2DD-F4FFA1DB30E7}" destId="{6D37BA5C-D5F3-47E3-B9EA-C6D11486256D}" srcOrd="4" destOrd="0" presId="urn:microsoft.com/office/officeart/2005/8/layout/chevron2"/>
    <dgm:cxn modelId="{46C422D0-6F3E-4BC0-AD4E-76E123E4F55B}" type="presParOf" srcId="{6D37BA5C-D5F3-47E3-B9EA-C6D11486256D}" destId="{06F26B2F-5DB6-4A51-9615-E6D9DCB81F74}" srcOrd="0" destOrd="0" presId="urn:microsoft.com/office/officeart/2005/8/layout/chevron2"/>
    <dgm:cxn modelId="{3B861F85-0F72-4598-9B89-D0C0DD45B61D}" type="presParOf" srcId="{6D37BA5C-D5F3-47E3-B9EA-C6D11486256D}" destId="{D3893AB8-C154-4A88-ACA9-AB80D075304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EBEB81-9D8B-4BA1-B29F-513B79F88CEE}">
      <dsp:nvSpPr>
        <dsp:cNvPr id="0" name=""/>
        <dsp:cNvSpPr/>
      </dsp:nvSpPr>
      <dsp:spPr>
        <a:xfrm rot="5400000">
          <a:off x="-306700" y="312456"/>
          <a:ext cx="2044667" cy="143126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a:t>Block Teaching</a:t>
          </a:r>
        </a:p>
      </dsp:txBody>
      <dsp:txXfrm rot="-5400000">
        <a:off x="1" y="721390"/>
        <a:ext cx="1431267" cy="613400"/>
      </dsp:txXfrm>
    </dsp:sp>
    <dsp:sp modelId="{691FDAFF-AF4E-4222-9B7D-CF01657DBB97}">
      <dsp:nvSpPr>
        <dsp:cNvPr id="0" name=""/>
        <dsp:cNvSpPr/>
      </dsp:nvSpPr>
      <dsp:spPr>
        <a:xfrm rot="5400000">
          <a:off x="2594692" y="-1157669"/>
          <a:ext cx="1329034" cy="365588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Exclusive focus on topic</a:t>
          </a:r>
        </a:p>
        <a:p>
          <a:pPr marL="114300" lvl="1" indent="-114300" algn="l" defTabSz="622300">
            <a:lnSpc>
              <a:spcPct val="90000"/>
            </a:lnSpc>
            <a:spcBef>
              <a:spcPct val="0"/>
            </a:spcBef>
            <a:spcAft>
              <a:spcPct val="15000"/>
            </a:spcAft>
            <a:buChar char="••"/>
          </a:pPr>
          <a:r>
            <a:rPr lang="en-US" sz="1400" kern="1200" dirty="0"/>
            <a:t>Time for students to master knowledge and skills</a:t>
          </a:r>
        </a:p>
        <a:p>
          <a:pPr marL="114300" lvl="1" indent="-114300" algn="l" defTabSz="622300">
            <a:lnSpc>
              <a:spcPct val="90000"/>
            </a:lnSpc>
            <a:spcBef>
              <a:spcPct val="0"/>
            </a:spcBef>
            <a:spcAft>
              <a:spcPct val="15000"/>
            </a:spcAft>
            <a:buChar char="••"/>
          </a:pPr>
          <a:r>
            <a:rPr lang="en-US" sz="1400" kern="1200" dirty="0"/>
            <a:t>Forces different teaching methods to break monotony of lectures</a:t>
          </a:r>
        </a:p>
      </dsp:txBody>
      <dsp:txXfrm rot="-5400000">
        <a:off x="1431267" y="70634"/>
        <a:ext cx="3591006" cy="1199278"/>
      </dsp:txXfrm>
    </dsp:sp>
    <dsp:sp modelId="{EE3FF278-EDBC-4464-9AC5-3482D64F1525}">
      <dsp:nvSpPr>
        <dsp:cNvPr id="0" name=""/>
        <dsp:cNvSpPr/>
      </dsp:nvSpPr>
      <dsp:spPr>
        <a:xfrm rot="5400000">
          <a:off x="-306700" y="2167153"/>
          <a:ext cx="2044667" cy="143126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a:t>Technology</a:t>
          </a:r>
        </a:p>
      </dsp:txBody>
      <dsp:txXfrm rot="-5400000">
        <a:off x="1" y="2576087"/>
        <a:ext cx="1431267" cy="613400"/>
      </dsp:txXfrm>
    </dsp:sp>
    <dsp:sp modelId="{5D8949FE-4F96-4E66-A049-4E85DC0FA793}">
      <dsp:nvSpPr>
        <dsp:cNvPr id="0" name=""/>
        <dsp:cNvSpPr/>
      </dsp:nvSpPr>
      <dsp:spPr>
        <a:xfrm rot="5400000">
          <a:off x="2594692" y="697028"/>
          <a:ext cx="1329034" cy="365588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Allows for anytime/anywhere access to learning resources and activities</a:t>
          </a:r>
        </a:p>
        <a:p>
          <a:pPr marL="114300" lvl="1" indent="-114300" algn="l" defTabSz="622300">
            <a:lnSpc>
              <a:spcPct val="90000"/>
            </a:lnSpc>
            <a:spcBef>
              <a:spcPct val="0"/>
            </a:spcBef>
            <a:spcAft>
              <a:spcPct val="15000"/>
            </a:spcAft>
            <a:buChar char="••"/>
          </a:pPr>
          <a:r>
            <a:rPr lang="en-US" sz="1400" kern="1200" dirty="0"/>
            <a:t>Encourages alternatives to text-based resources</a:t>
          </a:r>
        </a:p>
        <a:p>
          <a:pPr marL="114300" lvl="1" indent="-114300" algn="l" defTabSz="622300">
            <a:lnSpc>
              <a:spcPct val="90000"/>
            </a:lnSpc>
            <a:spcBef>
              <a:spcPct val="0"/>
            </a:spcBef>
            <a:spcAft>
              <a:spcPct val="15000"/>
            </a:spcAft>
            <a:buChar char="••"/>
          </a:pPr>
          <a:r>
            <a:rPr lang="en-US" sz="1400" kern="1200" dirty="0"/>
            <a:t>Allows for diagnostics of student progress as captured in LMS</a:t>
          </a:r>
        </a:p>
      </dsp:txBody>
      <dsp:txXfrm rot="-5400000">
        <a:off x="1431267" y="1925331"/>
        <a:ext cx="3591006" cy="1199278"/>
      </dsp:txXfrm>
    </dsp:sp>
    <dsp:sp modelId="{06F26B2F-5DB6-4A51-9615-E6D9DCB81F74}">
      <dsp:nvSpPr>
        <dsp:cNvPr id="0" name=""/>
        <dsp:cNvSpPr/>
      </dsp:nvSpPr>
      <dsp:spPr>
        <a:xfrm rot="5400000">
          <a:off x="-306700" y="4021851"/>
          <a:ext cx="2044667" cy="143126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a:t>OER</a:t>
          </a:r>
        </a:p>
      </dsp:txBody>
      <dsp:txXfrm rot="-5400000">
        <a:off x="1" y="4430785"/>
        <a:ext cx="1431267" cy="613400"/>
      </dsp:txXfrm>
    </dsp:sp>
    <dsp:sp modelId="{D3893AB8-C154-4A88-ACA9-AB80D0753043}">
      <dsp:nvSpPr>
        <dsp:cNvPr id="0" name=""/>
        <dsp:cNvSpPr/>
      </dsp:nvSpPr>
      <dsp:spPr>
        <a:xfrm rot="5400000">
          <a:off x="2594692" y="2551725"/>
          <a:ext cx="1329034" cy="365588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Access to existing free, quality learning resources</a:t>
          </a:r>
        </a:p>
        <a:p>
          <a:pPr marL="114300" lvl="1" indent="-114300" algn="l" defTabSz="622300">
            <a:lnSpc>
              <a:spcPct val="90000"/>
            </a:lnSpc>
            <a:spcBef>
              <a:spcPct val="0"/>
            </a:spcBef>
            <a:spcAft>
              <a:spcPct val="15000"/>
            </a:spcAft>
            <a:buChar char="••"/>
          </a:pPr>
          <a:r>
            <a:rPr lang="en-US" sz="1400" kern="1200" dirty="0"/>
            <a:t>Exposes developers to other teaching approaches</a:t>
          </a:r>
        </a:p>
        <a:p>
          <a:pPr marL="114300" lvl="1" indent="-114300" algn="l" defTabSz="622300">
            <a:lnSpc>
              <a:spcPct val="90000"/>
            </a:lnSpc>
            <a:spcBef>
              <a:spcPct val="0"/>
            </a:spcBef>
            <a:spcAft>
              <a:spcPct val="15000"/>
            </a:spcAft>
            <a:buChar char="••"/>
          </a:pPr>
          <a:r>
            <a:rPr lang="en-US" sz="1400" kern="1200" dirty="0"/>
            <a:t>Opportunity to showcase staff and student generated resources beyond the university.</a:t>
          </a:r>
        </a:p>
      </dsp:txBody>
      <dsp:txXfrm rot="-5400000">
        <a:off x="1431267" y="3780028"/>
        <a:ext cx="3591006" cy="119927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206C4D-D223-4B3F-A358-F15A50191D84}" type="datetimeFigureOut">
              <a:rPr lang="en-GB" smtClean="0"/>
              <a:t>16/03/2016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61469D-161F-4404-B393-57E2DE9BC177}" type="slidenum">
              <a:rPr lang="en-GB" smtClean="0"/>
              <a:t>‹#›</a:t>
            </a:fld>
            <a:endParaRPr lang="en-GB"/>
          </a:p>
        </p:txBody>
      </p:sp>
    </p:spTree>
    <p:extLst>
      <p:ext uri="{BB962C8B-B14F-4D97-AF65-F5344CB8AC3E}">
        <p14:creationId xmlns:p14="http://schemas.microsoft.com/office/powerpoint/2010/main" val="2755061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afrivip.org/"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25-11-2015%20%20OER%20Man%20Team_%20Minutes.docx"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2015%2003%2019%20collaborative%20deans%20proposal.docx%20copy.docx"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Header Placeholder 3"/>
          <p:cNvSpPr>
            <a:spLocks noGrp="1"/>
          </p:cNvSpPr>
          <p:nvPr>
            <p:ph type="hdr" sz="quarter" idx="10"/>
          </p:nvPr>
        </p:nvSpPr>
        <p:spPr/>
        <p:txBody>
          <a:bodyPr/>
          <a:lstStyle/>
          <a:p>
            <a:pPr>
              <a:defRPr/>
            </a:pPr>
            <a:endParaRPr lang="en-GB">
              <a:solidFill>
                <a:prstClr val="black"/>
              </a:solidFill>
            </a:endParaRPr>
          </a:p>
        </p:txBody>
      </p:sp>
      <p:sp>
        <p:nvSpPr>
          <p:cNvPr id="5" name="Slide Number Placeholder 4"/>
          <p:cNvSpPr>
            <a:spLocks noGrp="1"/>
          </p:cNvSpPr>
          <p:nvPr>
            <p:ph type="sldNum" sz="quarter" idx="11"/>
          </p:nvPr>
        </p:nvSpPr>
        <p:spPr/>
        <p:txBody>
          <a:bodyPr/>
          <a:lstStyle/>
          <a:p>
            <a:pPr>
              <a:defRPr/>
            </a:pPr>
            <a:fld id="{4E3F38CD-FB97-4B56-969B-9A9CA5C12683}" type="slidenum">
              <a:rPr lang="en-GB" smtClean="0">
                <a:solidFill>
                  <a:prstClr val="black"/>
                </a:solidFill>
              </a:rPr>
              <a:pPr>
                <a:defRPr/>
              </a:pPr>
              <a:t>1</a:t>
            </a:fld>
            <a:endParaRPr lang="en-GB">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sz="1400" dirty="0"/>
          </a:p>
        </p:txBody>
      </p:sp>
      <p:sp>
        <p:nvSpPr>
          <p:cNvPr id="4" name="Slide Number Placeholder 3"/>
          <p:cNvSpPr>
            <a:spLocks noGrp="1"/>
          </p:cNvSpPr>
          <p:nvPr>
            <p:ph type="sldNum" sz="quarter" idx="10"/>
          </p:nvPr>
        </p:nvSpPr>
        <p:spPr/>
        <p:txBody>
          <a:bodyPr/>
          <a:lstStyle/>
          <a:p>
            <a:fld id="{3061469D-161F-4404-B393-57E2DE9BC177}" type="slidenum">
              <a:rPr lang="en-GB" smtClean="0"/>
              <a:t>12</a:t>
            </a:fld>
            <a:endParaRPr lang="en-GB"/>
          </a:p>
        </p:txBody>
      </p:sp>
    </p:spTree>
    <p:extLst>
      <p:ext uri="{BB962C8B-B14F-4D97-AF65-F5344CB8AC3E}">
        <p14:creationId xmlns:p14="http://schemas.microsoft.com/office/powerpoint/2010/main" val="860490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61469D-161F-4404-B393-57E2DE9BC177}" type="slidenum">
              <a:rPr lang="en-GB" smtClean="0"/>
              <a:t>13</a:t>
            </a:fld>
            <a:endParaRPr lang="en-GB"/>
          </a:p>
        </p:txBody>
      </p:sp>
    </p:spTree>
    <p:extLst>
      <p:ext uri="{BB962C8B-B14F-4D97-AF65-F5344CB8AC3E}">
        <p14:creationId xmlns:p14="http://schemas.microsoft.com/office/powerpoint/2010/main" val="3948584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sz="1400" kern="1200" dirty="0" smtClean="0">
                <a:solidFill>
                  <a:schemeClr val="tx1"/>
                </a:solidFill>
                <a:effectLst/>
                <a:latin typeface="+mn-lt"/>
                <a:ea typeface="+mn-ea"/>
                <a:cs typeface="+mn-cs"/>
              </a:rPr>
              <a:t>PGCE – Post Graduate Certificate in Education</a:t>
            </a:r>
          </a:p>
          <a:p>
            <a:endParaRPr lang="en-GB" sz="1400" kern="1200" dirty="0" smtClean="0">
              <a:solidFill>
                <a:schemeClr val="tx1"/>
              </a:solidFill>
              <a:effectLst/>
              <a:latin typeface="+mn-lt"/>
              <a:ea typeface="+mn-ea"/>
              <a:cs typeface="+mn-cs"/>
            </a:endParaRPr>
          </a:p>
          <a:p>
            <a:r>
              <a:rPr lang="en-GB" sz="1400" kern="1200" dirty="0" smtClean="0">
                <a:solidFill>
                  <a:schemeClr val="tx1"/>
                </a:solidFill>
                <a:effectLst/>
                <a:latin typeface="+mn-lt"/>
                <a:ea typeface="+mn-ea"/>
                <a:cs typeface="+mn-cs"/>
              </a:rPr>
              <a:t>IRRODL is now the </a:t>
            </a:r>
            <a:r>
              <a:rPr lang="en-GB" sz="1400" i="1" kern="1200" dirty="0" smtClean="0">
                <a:solidFill>
                  <a:schemeClr val="tx1"/>
                </a:solidFill>
                <a:effectLst/>
                <a:latin typeface="+mn-lt"/>
                <a:ea typeface="+mn-ea"/>
                <a:cs typeface="+mn-cs"/>
              </a:rPr>
              <a:t>International Review of Research in Open and </a:t>
            </a:r>
            <a:r>
              <a:rPr lang="en-GB" sz="1400" b="1" i="1" kern="1200" dirty="0" smtClean="0">
                <a:solidFill>
                  <a:schemeClr val="tx1"/>
                </a:solidFill>
                <a:effectLst/>
                <a:latin typeface="+mn-lt"/>
                <a:ea typeface="+mn-ea"/>
                <a:cs typeface="+mn-cs"/>
              </a:rPr>
              <a:t>Distributed</a:t>
            </a:r>
            <a:r>
              <a:rPr lang="en-GB" sz="1400" i="1" kern="1200" dirty="0" smtClean="0">
                <a:solidFill>
                  <a:schemeClr val="tx1"/>
                </a:solidFill>
                <a:effectLst/>
                <a:latin typeface="+mn-lt"/>
                <a:ea typeface="+mn-ea"/>
                <a:cs typeface="+mn-cs"/>
              </a:rPr>
              <a:t> Learning</a:t>
            </a:r>
            <a:r>
              <a:rPr lang="en-GB" sz="1400" kern="1200" dirty="0" smtClean="0">
                <a:solidFill>
                  <a:schemeClr val="tx1"/>
                </a:solidFill>
                <a:effectLst/>
                <a:latin typeface="+mn-lt"/>
                <a:ea typeface="+mn-ea"/>
                <a:cs typeface="+mn-cs"/>
              </a:rPr>
              <a:t>. Read more about our name change and our growing status as one of the leading journals in learning technologies and online pedagogy. (see http://www.irrodl.org/index.php/irrodl)</a:t>
            </a:r>
          </a:p>
          <a:p>
            <a:endParaRPr lang="en-GB" dirty="0"/>
          </a:p>
        </p:txBody>
      </p:sp>
      <p:sp>
        <p:nvSpPr>
          <p:cNvPr id="4" name="Slide Number Placeholder 3"/>
          <p:cNvSpPr>
            <a:spLocks noGrp="1"/>
          </p:cNvSpPr>
          <p:nvPr>
            <p:ph type="sldNum" sz="quarter" idx="10"/>
          </p:nvPr>
        </p:nvSpPr>
        <p:spPr/>
        <p:txBody>
          <a:bodyPr/>
          <a:lstStyle/>
          <a:p>
            <a:fld id="{3061469D-161F-4404-B393-57E2DE9BC177}" type="slidenum">
              <a:rPr lang="en-GB" smtClean="0"/>
              <a:t>14</a:t>
            </a:fld>
            <a:endParaRPr lang="en-GB"/>
          </a:p>
        </p:txBody>
      </p:sp>
    </p:spTree>
    <p:extLst>
      <p:ext uri="{BB962C8B-B14F-4D97-AF65-F5344CB8AC3E}">
        <p14:creationId xmlns:p14="http://schemas.microsoft.com/office/powerpoint/2010/main" val="3948584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61469D-161F-4404-B393-57E2DE9BC177}" type="slidenum">
              <a:rPr lang="en-GB" smtClean="0"/>
              <a:t>15</a:t>
            </a:fld>
            <a:endParaRPr lang="en-GB"/>
          </a:p>
        </p:txBody>
      </p:sp>
    </p:spTree>
    <p:extLst>
      <p:ext uri="{BB962C8B-B14F-4D97-AF65-F5344CB8AC3E}">
        <p14:creationId xmlns:p14="http://schemas.microsoft.com/office/powerpoint/2010/main" val="3948584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lvl="0"/>
            <a:r>
              <a:rPr lang="en-US" sz="1400" kern="1200" dirty="0" smtClean="0">
                <a:solidFill>
                  <a:schemeClr val="tx1"/>
                </a:solidFill>
                <a:effectLst/>
                <a:latin typeface="+mn-lt"/>
                <a:ea typeface="+mn-ea"/>
                <a:cs typeface="+mn-cs"/>
              </a:rPr>
              <a:t>Staff changes include: the VC, the DVC (Academic), and the Library Director. </a:t>
            </a:r>
          </a:p>
          <a:p>
            <a:pPr marL="285750" lvl="0" indent="-285750">
              <a:buFont typeface="Arial" pitchFamily="34" charset="0"/>
              <a:buChar char="•"/>
            </a:pPr>
            <a:r>
              <a:rPr lang="en-US" sz="1400" kern="1200" dirty="0" smtClean="0">
                <a:solidFill>
                  <a:schemeClr val="tx1"/>
                </a:solidFill>
                <a:effectLst/>
                <a:latin typeface="+mn-lt"/>
                <a:ea typeface="+mn-ea"/>
                <a:cs typeface="+mn-cs"/>
              </a:rPr>
              <a:t>The latter 2 persons have been promoted with the University structure and continue to be OER champions. </a:t>
            </a:r>
          </a:p>
          <a:p>
            <a:pPr marL="285750" lvl="0" indent="-285750">
              <a:buFont typeface="Arial" pitchFamily="34" charset="0"/>
              <a:buChar char="•"/>
            </a:pPr>
            <a:r>
              <a:rPr lang="en-US" sz="1400" kern="1200" dirty="0" smtClean="0">
                <a:solidFill>
                  <a:schemeClr val="tx1"/>
                </a:solidFill>
                <a:effectLst/>
                <a:latin typeface="+mn-lt"/>
                <a:ea typeface="+mn-ea"/>
                <a:cs typeface="+mn-cs"/>
              </a:rPr>
              <a:t>The top management appointments at universities in Tanzania are essentially political and made at a government level, which means that institutional transition is slow while the new VC consolidates his new team.  </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kern="1200" dirty="0" smtClean="0">
                <a:solidFill>
                  <a:schemeClr val="tx1"/>
                </a:solidFill>
                <a:effectLst/>
                <a:latin typeface="+mn-lt"/>
                <a:ea typeface="+mn-ea"/>
                <a:cs typeface="+mn-cs"/>
              </a:rPr>
              <a:t>In early 2016, the senior staff member who was driving the PAR agenda moved to another institution.</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kern="1200" dirty="0" smtClean="0">
                <a:solidFill>
                  <a:schemeClr val="tx1"/>
                </a:solidFill>
                <a:effectLst/>
                <a:latin typeface="+mn-lt"/>
                <a:ea typeface="+mn-ea"/>
                <a:cs typeface="+mn-cs"/>
              </a:rPr>
              <a:t>3 of the team leaders of the Digital Fluency modules have been transferred from the University to other governmental</a:t>
            </a:r>
            <a:r>
              <a:rPr lang="en-ZA" sz="1400" kern="1200" dirty="0" smtClean="0">
                <a:solidFill>
                  <a:schemeClr val="tx1"/>
                </a:solidFill>
                <a:effectLst/>
                <a:latin typeface="+mn-lt"/>
                <a:ea typeface="+mn-ea"/>
                <a:cs typeface="+mn-cs"/>
              </a:rPr>
              <a:t> organisations</a:t>
            </a:r>
            <a:r>
              <a:rPr lang="en-US" sz="1400" kern="1200" dirty="0" smtClean="0">
                <a:solidFill>
                  <a:schemeClr val="tx1"/>
                </a:solidFill>
                <a:effectLst/>
                <a:latin typeface="+mn-lt"/>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kern="1200" dirty="0" smtClean="0">
                <a:solidFill>
                  <a:schemeClr val="tx1"/>
                </a:solidFill>
                <a:effectLst/>
                <a:latin typeface="+mn-lt"/>
                <a:ea typeface="+mn-ea"/>
                <a:cs typeface="+mn-cs"/>
              </a:rPr>
              <a:t>One of these team leaders was also a driving force in the OER course conversion team.  </a:t>
            </a:r>
            <a:endParaRPr lang="en-GB" sz="1400" kern="1200" dirty="0" smtClean="0">
              <a:solidFill>
                <a:schemeClr val="tx1"/>
              </a:solidFill>
              <a:effectLst/>
              <a:latin typeface="+mn-lt"/>
              <a:ea typeface="+mn-ea"/>
              <a:cs typeface="+mn-cs"/>
            </a:endParaRPr>
          </a:p>
          <a:p>
            <a:pPr marL="0" lvl="0" indent="0">
              <a:buFont typeface="Arial" pitchFamily="34" charset="0"/>
              <a:buNone/>
            </a:pPr>
            <a:r>
              <a:rPr lang="en-US" sz="1400" kern="1200" dirty="0" smtClean="0">
                <a:solidFill>
                  <a:schemeClr val="tx1"/>
                </a:solidFill>
                <a:effectLst/>
                <a:latin typeface="+mn-lt"/>
                <a:ea typeface="+mn-ea"/>
                <a:cs typeface="+mn-cs"/>
              </a:rPr>
              <a:t>In each case, they have undertaken to continue their involvement in the OUT Digital Fluency piloting. </a:t>
            </a:r>
          </a:p>
          <a:p>
            <a:pPr marL="0" lvl="0" indent="0">
              <a:buFont typeface="Arial" pitchFamily="34" charset="0"/>
              <a:buNone/>
            </a:pPr>
            <a:endParaRPr lang="en-US" sz="14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dirty="0" smtClean="0"/>
              <a:t>In each situation, we have responded to staff changes by adopting a flexible approach and seeking guidance from within the OUT on who appropriate staff would be to liaise with for different purposes.</a:t>
            </a:r>
            <a:endParaRPr lang="en-GB" sz="1400" dirty="0" smtClean="0"/>
          </a:p>
          <a:p>
            <a:pPr marL="0" lvl="0" indent="0">
              <a:buFont typeface="Arial" pitchFamily="34" charset="0"/>
              <a:buNone/>
            </a:pPr>
            <a:endParaRPr lang="en-US" sz="1400" kern="1200" dirty="0" smtClean="0">
              <a:solidFill>
                <a:schemeClr val="tx1"/>
              </a:solidFill>
              <a:effectLst/>
              <a:latin typeface="+mn-lt"/>
              <a:ea typeface="+mn-ea"/>
              <a:cs typeface="+mn-cs"/>
            </a:endParaRPr>
          </a:p>
          <a:p>
            <a:pPr marL="0" lvl="0" indent="0">
              <a:buFont typeface="Arial" pitchFamily="34" charset="0"/>
              <a:buNone/>
            </a:pPr>
            <a:endParaRPr lang="en-GB" sz="1400" kern="1200" dirty="0" smtClean="0">
              <a:solidFill>
                <a:schemeClr val="tx1"/>
              </a:solidFill>
              <a:effectLst/>
              <a:latin typeface="+mn-lt"/>
              <a:ea typeface="+mn-ea"/>
              <a:cs typeface="+mn-cs"/>
            </a:endParaRPr>
          </a:p>
          <a:p>
            <a:endParaRPr lang="en-GB" sz="1400" dirty="0"/>
          </a:p>
        </p:txBody>
      </p:sp>
      <p:sp>
        <p:nvSpPr>
          <p:cNvPr id="4" name="Slide Number Placeholder 3"/>
          <p:cNvSpPr>
            <a:spLocks noGrp="1"/>
          </p:cNvSpPr>
          <p:nvPr>
            <p:ph type="sldNum" sz="quarter" idx="10"/>
          </p:nvPr>
        </p:nvSpPr>
        <p:spPr/>
        <p:txBody>
          <a:bodyPr/>
          <a:lstStyle/>
          <a:p>
            <a:fld id="{3061469D-161F-4404-B393-57E2DE9BC177}" type="slidenum">
              <a:rPr lang="en-GB" smtClean="0"/>
              <a:t>16</a:t>
            </a:fld>
            <a:endParaRPr lang="en-GB" dirty="0"/>
          </a:p>
        </p:txBody>
      </p:sp>
    </p:spTree>
    <p:extLst>
      <p:ext uri="{BB962C8B-B14F-4D97-AF65-F5344CB8AC3E}">
        <p14:creationId xmlns:p14="http://schemas.microsoft.com/office/powerpoint/2010/main" val="860490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sz="1400" dirty="0" smtClean="0"/>
              <a:t>Changes: </a:t>
            </a:r>
          </a:p>
          <a:p>
            <a:pPr marL="285750" indent="-285750">
              <a:buFont typeface="Arial" pitchFamily="34" charset="0"/>
              <a:buChar char="•"/>
            </a:pPr>
            <a:r>
              <a:rPr lang="en-US" sz="1400" dirty="0" smtClean="0"/>
              <a:t>government processes (up to 9 months approval process). </a:t>
            </a:r>
            <a:endParaRPr lang="en-GB" sz="1400" dirty="0" smtClean="0"/>
          </a:p>
          <a:p>
            <a:pPr marL="285750" indent="-285750">
              <a:buFont typeface="Arial" pitchFamily="34" charset="0"/>
              <a:buChar char="•"/>
            </a:pPr>
            <a:r>
              <a:rPr lang="en-US" sz="1400" dirty="0" smtClean="0"/>
              <a:t>with respect to personnel </a:t>
            </a:r>
            <a:r>
              <a:rPr lang="en-US" sz="1400" dirty="0" err="1" smtClean="0"/>
              <a:t>secondments</a:t>
            </a:r>
            <a:r>
              <a:rPr lang="en-US" sz="1400" dirty="0" smtClean="0"/>
              <a:t>, it appears that University staff are treated as government employees who may be redeployed elsewhere.</a:t>
            </a:r>
          </a:p>
          <a:p>
            <a:endParaRPr lang="en-GB" sz="14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smtClean="0">
                <a:solidFill>
                  <a:schemeClr val="tx1"/>
                </a:solidFill>
                <a:effectLst/>
                <a:latin typeface="+mn-lt"/>
                <a:ea typeface="+mn-ea"/>
                <a:cs typeface="+mn-cs"/>
              </a:rPr>
              <a:t>Mitigation</a:t>
            </a:r>
            <a:r>
              <a:rPr lang="en-US" sz="1400" kern="1200" dirty="0" smtClean="0">
                <a:solidFill>
                  <a:schemeClr val="tx1"/>
                </a:solidFill>
                <a:effectLst/>
                <a:latin typeface="+mn-lt"/>
                <a:ea typeface="+mn-ea"/>
                <a:cs typeface="+mn-cs"/>
              </a:rPr>
              <a:t>:  Our current influence in the national situation is non-existent. </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kern="1200" dirty="0" smtClean="0">
                <a:solidFill>
                  <a:schemeClr val="tx1"/>
                </a:solidFill>
                <a:effectLst/>
                <a:latin typeface="+mn-lt"/>
                <a:ea typeface="+mn-ea"/>
                <a:cs typeface="+mn-cs"/>
              </a:rPr>
              <a:t>it appears that some of the new restrictions may be relaxed over time, as universities by their nature are likely to have different needs requiring different processes to regular governmental </a:t>
            </a:r>
            <a:r>
              <a:rPr lang="en-US" sz="1400" kern="1200" dirty="0" err="1" smtClean="0">
                <a:solidFill>
                  <a:schemeClr val="tx1"/>
                </a:solidFill>
                <a:effectLst/>
                <a:latin typeface="+mn-lt"/>
                <a:ea typeface="+mn-ea"/>
                <a:cs typeface="+mn-cs"/>
              </a:rPr>
              <a:t>organisations</a:t>
            </a:r>
            <a:r>
              <a:rPr lang="en-US" sz="1400" kern="1200" dirty="0" smtClean="0">
                <a:solidFill>
                  <a:schemeClr val="tx1"/>
                </a:solidFill>
                <a:effectLst/>
                <a:latin typeface="+mn-lt"/>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kern="1200" dirty="0" smtClean="0">
                <a:solidFill>
                  <a:schemeClr val="tx1"/>
                </a:solidFill>
                <a:effectLst/>
                <a:latin typeface="+mn-lt"/>
                <a:ea typeface="+mn-ea"/>
                <a:cs typeface="+mn-cs"/>
              </a:rPr>
              <a:t>Support to OUT staff requires awareness and sensitivity with respect to the national environment, and collaborative brainstorming with both the OUT personnel involved and also with the OER Africa working group, in order to overcome challenges as they arise.  </a:t>
            </a:r>
            <a:endParaRPr lang="en-GB" sz="1400" kern="1200" dirty="0" smtClean="0">
              <a:solidFill>
                <a:schemeClr val="tx1"/>
              </a:solidFill>
              <a:effectLst/>
              <a:latin typeface="+mn-lt"/>
              <a:ea typeface="+mn-ea"/>
              <a:cs typeface="+mn-cs"/>
            </a:endParaRPr>
          </a:p>
          <a:p>
            <a:endParaRPr lang="en-GB" sz="1400" dirty="0"/>
          </a:p>
        </p:txBody>
      </p:sp>
      <p:sp>
        <p:nvSpPr>
          <p:cNvPr id="4" name="Slide Number Placeholder 3"/>
          <p:cNvSpPr>
            <a:spLocks noGrp="1"/>
          </p:cNvSpPr>
          <p:nvPr>
            <p:ph type="sldNum" sz="quarter" idx="10"/>
          </p:nvPr>
        </p:nvSpPr>
        <p:spPr/>
        <p:txBody>
          <a:bodyPr/>
          <a:lstStyle/>
          <a:p>
            <a:fld id="{3061469D-161F-4404-B393-57E2DE9BC177}" type="slidenum">
              <a:rPr lang="en-GB" smtClean="0"/>
              <a:t>17</a:t>
            </a:fld>
            <a:endParaRPr lang="en-GB"/>
          </a:p>
        </p:txBody>
      </p:sp>
    </p:spTree>
    <p:extLst>
      <p:ext uri="{BB962C8B-B14F-4D97-AF65-F5344CB8AC3E}">
        <p14:creationId xmlns:p14="http://schemas.microsoft.com/office/powerpoint/2010/main" val="8604903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400" kern="1200" dirty="0" smtClean="0">
                <a:solidFill>
                  <a:schemeClr val="tx1"/>
                </a:solidFill>
                <a:effectLst/>
                <a:latin typeface="+mn-lt"/>
                <a:ea typeface="+mn-ea"/>
                <a:cs typeface="+mn-cs"/>
              </a:rPr>
              <a:t>As members of the national ODL university</a:t>
            </a:r>
            <a:r>
              <a:rPr lang="en-US" sz="1400" i="1" kern="1200" dirty="0" smtClean="0">
                <a:solidFill>
                  <a:schemeClr val="tx1"/>
                </a:solidFill>
                <a:effectLst/>
                <a:latin typeface="+mn-lt"/>
                <a:ea typeface="+mn-ea"/>
                <a:cs typeface="+mn-cs"/>
              </a:rPr>
              <a:t>,</a:t>
            </a:r>
            <a:r>
              <a:rPr lang="en-US" sz="1400" kern="1200" dirty="0" smtClean="0">
                <a:solidFill>
                  <a:schemeClr val="tx1"/>
                </a:solidFill>
                <a:effectLst/>
                <a:latin typeface="+mn-lt"/>
                <a:ea typeface="+mn-ea"/>
                <a:cs typeface="+mn-cs"/>
              </a:rPr>
              <a:t> the OUT staff are mandated to </a:t>
            </a:r>
            <a:r>
              <a:rPr lang="en-US" sz="1400" i="1" kern="1200" dirty="0" smtClean="0">
                <a:solidFill>
                  <a:schemeClr val="tx1"/>
                </a:solidFill>
                <a:effectLst/>
                <a:latin typeface="+mn-lt"/>
                <a:ea typeface="+mn-ea"/>
                <a:cs typeface="+mn-cs"/>
              </a:rPr>
              <a:t>accelerate movement towards increased open practices and OER</a:t>
            </a:r>
            <a:r>
              <a:rPr lang="en-US" sz="1400" kern="1200" dirty="0" smtClean="0">
                <a:solidFill>
                  <a:schemeClr val="tx1"/>
                </a:solidFill>
                <a:effectLst/>
                <a:latin typeface="+mn-lt"/>
                <a:ea typeface="+mn-ea"/>
                <a:cs typeface="+mn-cs"/>
              </a:rPr>
              <a:t> production and publishing (despite the institutional and national environment described above). </a:t>
            </a:r>
          </a:p>
          <a:p>
            <a:pPr marL="171450" indent="-171450">
              <a:buFont typeface="Arial" pitchFamily="34" charset="0"/>
              <a:buChar char="•"/>
            </a:pPr>
            <a:r>
              <a:rPr lang="en-US" sz="1400" kern="1200" dirty="0" smtClean="0">
                <a:solidFill>
                  <a:schemeClr val="tx1"/>
                </a:solidFill>
                <a:effectLst/>
                <a:latin typeface="+mn-lt"/>
                <a:ea typeface="+mn-ea"/>
                <a:cs typeface="+mn-cs"/>
              </a:rPr>
              <a:t>This pressure is evident in increased time to complete tasks falling within the OER Africa collaboration, on top of their regular duties. </a:t>
            </a:r>
          </a:p>
          <a:p>
            <a:pPr marL="171450" indent="-171450">
              <a:buFont typeface="Arial" pitchFamily="34" charset="0"/>
              <a:buChar char="•"/>
            </a:pPr>
            <a:r>
              <a:rPr lang="en-US" sz="1400" kern="1200" dirty="0" smtClean="0">
                <a:solidFill>
                  <a:schemeClr val="tx1"/>
                </a:solidFill>
                <a:effectLst/>
                <a:latin typeface="+mn-lt"/>
                <a:ea typeface="+mn-ea"/>
                <a:cs typeface="+mn-cs"/>
              </a:rPr>
              <a:t>it is true to say that not much project work gets done at OUT in between site visits</a:t>
            </a:r>
          </a:p>
          <a:p>
            <a:pPr marL="171450" indent="-171450">
              <a:buFont typeface="Arial" pitchFamily="34" charset="0"/>
              <a:buChar char="•"/>
            </a:pPr>
            <a:r>
              <a:rPr lang="en-US" sz="1400" kern="1200" dirty="0" smtClean="0">
                <a:solidFill>
                  <a:schemeClr val="tx1"/>
                </a:solidFill>
                <a:effectLst/>
                <a:latin typeface="+mn-lt"/>
                <a:ea typeface="+mn-ea"/>
                <a:cs typeface="+mn-cs"/>
              </a:rPr>
              <a:t>staff tend to jump to tackle unscheduled OUT tasks that present as critical and immediate</a:t>
            </a:r>
          </a:p>
          <a:p>
            <a:pPr marL="171450" indent="-171450">
              <a:buFont typeface="Arial" pitchFamily="34" charset="0"/>
              <a:buChar char="•"/>
            </a:pPr>
            <a:endParaRPr lang="en-US" sz="1400" kern="1200" dirty="0" smtClean="0">
              <a:solidFill>
                <a:schemeClr val="tx1"/>
              </a:solidFill>
              <a:effectLst/>
              <a:latin typeface="+mn-lt"/>
              <a:ea typeface="+mn-ea"/>
              <a:cs typeface="+mn-cs"/>
            </a:endParaRPr>
          </a:p>
          <a:p>
            <a:pPr lvl="0"/>
            <a:r>
              <a:rPr lang="en-US" sz="1400" kern="1200" dirty="0" smtClean="0">
                <a:solidFill>
                  <a:schemeClr val="tx1"/>
                </a:solidFill>
                <a:effectLst/>
                <a:latin typeface="+mn-lt"/>
                <a:ea typeface="+mn-ea"/>
                <a:cs typeface="+mn-cs"/>
              </a:rPr>
              <a:t> </a:t>
            </a:r>
            <a:endParaRPr lang="en-GB" sz="1400" kern="1200" dirty="0" smtClean="0">
              <a:solidFill>
                <a:schemeClr val="tx1"/>
              </a:solidFill>
              <a:effectLst/>
              <a:latin typeface="+mn-lt"/>
              <a:ea typeface="+mn-ea"/>
              <a:cs typeface="+mn-cs"/>
            </a:endParaRPr>
          </a:p>
          <a:p>
            <a:pPr lvl="0"/>
            <a:r>
              <a:rPr lang="en-US" sz="1400" i="1" kern="1200" dirty="0" smtClean="0">
                <a:solidFill>
                  <a:schemeClr val="tx1"/>
                </a:solidFill>
                <a:effectLst/>
                <a:latin typeface="+mn-lt"/>
                <a:ea typeface="+mn-ea"/>
                <a:cs typeface="+mn-cs"/>
              </a:rPr>
              <a:t>Mitigation</a:t>
            </a:r>
            <a:r>
              <a:rPr lang="en-US" sz="1400" kern="1200" dirty="0" smtClean="0">
                <a:solidFill>
                  <a:schemeClr val="tx1"/>
                </a:solidFill>
                <a:effectLst/>
                <a:latin typeface="+mn-lt"/>
                <a:ea typeface="+mn-ea"/>
                <a:cs typeface="+mn-cs"/>
              </a:rPr>
              <a:t>: Having acknowledged the constraints of time, available skilled personnel, and the university ODL mandate, we nevertheless anticipate a move to better scheduling and attention to collaborative tasks with the </a:t>
            </a:r>
          </a:p>
          <a:p>
            <a:pPr marL="285750" lvl="0" indent="-285750">
              <a:buFont typeface="Arial" pitchFamily="34" charset="0"/>
              <a:buChar char="•"/>
            </a:pPr>
            <a:r>
              <a:rPr lang="en-US" sz="1400" kern="1200" dirty="0" smtClean="0">
                <a:solidFill>
                  <a:schemeClr val="tx1"/>
                </a:solidFill>
                <a:effectLst/>
                <a:latin typeface="+mn-lt"/>
                <a:ea typeface="+mn-ea"/>
                <a:cs typeface="+mn-cs"/>
              </a:rPr>
              <a:t>acting DVC taking on the OER Africa liaison role for the institution. </a:t>
            </a:r>
          </a:p>
          <a:p>
            <a:pPr marL="285750" lvl="0" indent="-285750">
              <a:buFont typeface="Arial" pitchFamily="34" charset="0"/>
              <a:buChar char="•"/>
            </a:pPr>
            <a:r>
              <a:rPr lang="en-US" sz="1400" kern="1200" dirty="0" smtClean="0">
                <a:solidFill>
                  <a:schemeClr val="tx1"/>
                </a:solidFill>
                <a:effectLst/>
                <a:latin typeface="+mn-lt"/>
                <a:ea typeface="+mn-ea"/>
                <a:cs typeface="+mn-cs"/>
              </a:rPr>
              <a:t>She has been tasked by the new VC to lead an internal OER Africa collaboration committee to coordinate activities from the OUT side. </a:t>
            </a:r>
          </a:p>
          <a:p>
            <a:pPr marL="285750" lvl="0" indent="-285750">
              <a:buFont typeface="Arial" pitchFamily="34" charset="0"/>
              <a:buChar char="•"/>
            </a:pPr>
            <a:r>
              <a:rPr lang="en-US" sz="1400" kern="1200" dirty="0" smtClean="0">
                <a:solidFill>
                  <a:schemeClr val="tx1"/>
                </a:solidFill>
                <a:effectLst/>
                <a:latin typeface="+mn-lt"/>
                <a:ea typeface="+mn-ea"/>
                <a:cs typeface="+mn-cs"/>
              </a:rPr>
              <a:t>This should also assist with maintaining the momentum of the project work between site visits.</a:t>
            </a:r>
            <a:endParaRPr lang="en-GB" sz="1400" kern="1200" dirty="0" smtClean="0">
              <a:solidFill>
                <a:schemeClr val="tx1"/>
              </a:solidFill>
              <a:effectLst/>
              <a:latin typeface="+mn-lt"/>
              <a:ea typeface="+mn-ea"/>
              <a:cs typeface="+mn-cs"/>
            </a:endParaRPr>
          </a:p>
          <a:p>
            <a:pPr marL="0" indent="0">
              <a:buFont typeface="Arial" pitchFamily="34" charset="0"/>
              <a:buNone/>
            </a:pPr>
            <a:r>
              <a:rPr lang="en-US" sz="14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endParaRPr lang="en-GB" sz="1400" dirty="0"/>
          </a:p>
        </p:txBody>
      </p:sp>
      <p:sp>
        <p:nvSpPr>
          <p:cNvPr id="4" name="Slide Number Placeholder 3"/>
          <p:cNvSpPr>
            <a:spLocks noGrp="1"/>
          </p:cNvSpPr>
          <p:nvPr>
            <p:ph type="sldNum" sz="quarter" idx="10"/>
          </p:nvPr>
        </p:nvSpPr>
        <p:spPr/>
        <p:txBody>
          <a:bodyPr/>
          <a:lstStyle/>
          <a:p>
            <a:fld id="{3061469D-161F-4404-B393-57E2DE9BC177}" type="slidenum">
              <a:rPr lang="en-GB" smtClean="0"/>
              <a:t>18</a:t>
            </a:fld>
            <a:endParaRPr lang="en-GB"/>
          </a:p>
        </p:txBody>
      </p:sp>
    </p:spTree>
    <p:extLst>
      <p:ext uri="{BB962C8B-B14F-4D97-AF65-F5344CB8AC3E}">
        <p14:creationId xmlns:p14="http://schemas.microsoft.com/office/powerpoint/2010/main" val="860490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61469D-161F-4404-B393-57E2DE9BC177}" type="slidenum">
              <a:rPr lang="en-GB" smtClean="0"/>
              <a:t>19</a:t>
            </a:fld>
            <a:endParaRPr lang="en-GB"/>
          </a:p>
        </p:txBody>
      </p:sp>
    </p:spTree>
    <p:extLst>
      <p:ext uri="{BB962C8B-B14F-4D97-AF65-F5344CB8AC3E}">
        <p14:creationId xmlns:p14="http://schemas.microsoft.com/office/powerpoint/2010/main" val="3948584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61469D-161F-4404-B393-57E2DE9BC177}" type="slidenum">
              <a:rPr lang="en-GB" smtClean="0"/>
              <a:t>20</a:t>
            </a:fld>
            <a:endParaRPr lang="en-GB"/>
          </a:p>
        </p:txBody>
      </p:sp>
    </p:spTree>
    <p:extLst>
      <p:ext uri="{BB962C8B-B14F-4D97-AF65-F5344CB8AC3E}">
        <p14:creationId xmlns:p14="http://schemas.microsoft.com/office/powerpoint/2010/main" val="39485847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61469D-161F-4404-B393-57E2DE9BC177}" type="slidenum">
              <a:rPr lang="en-GB" smtClean="0"/>
              <a:t>21</a:t>
            </a:fld>
            <a:endParaRPr lang="en-GB"/>
          </a:p>
        </p:txBody>
      </p:sp>
    </p:spTree>
    <p:extLst>
      <p:ext uri="{BB962C8B-B14F-4D97-AF65-F5344CB8AC3E}">
        <p14:creationId xmlns:p14="http://schemas.microsoft.com/office/powerpoint/2010/main" val="607068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Extensive change in institutional practice is required to transform higher education provision on the continent. Through more focused interactions, </a:t>
            </a:r>
            <a:r>
              <a:rPr lang="en-US" sz="1200" i="1" kern="1200" dirty="0" smtClean="0">
                <a:solidFill>
                  <a:schemeClr val="tx1"/>
                </a:solidFill>
                <a:effectLst/>
                <a:latin typeface="+mn-lt"/>
                <a:ea typeface="+mn-ea"/>
                <a:cs typeface="+mn-cs"/>
              </a:rPr>
              <a:t>OER Africa</a:t>
            </a:r>
            <a:r>
              <a:rPr lang="en-US" sz="1200" kern="1200" dirty="0" smtClean="0">
                <a:solidFill>
                  <a:schemeClr val="tx1"/>
                </a:solidFill>
                <a:effectLst/>
                <a:latin typeface="+mn-lt"/>
                <a:ea typeface="+mn-ea"/>
                <a:cs typeface="+mn-cs"/>
              </a:rPr>
              <a:t> plans to move engagement with OER from a few isolated projects to a mainstream institutional activity in which academics routinely look for OER to integrate into their emerging curricula, share back new and re-versioned OER as a matter of course, are supported in this process by institutional policies and procedures, and thereby contribute to the kind of educational transformation described above.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this process of change is accompanied by rigorous research and sustained advocacy (that involves the institutions themselves in sharing their experiences), it can then be used to present to key decision makers (at a governmental level) and university administrators (such as senior management and Faculty Deans), practical evidence of the kinds of policy, regulatory, systemic, and cultural changes needed to effect the changes in pedagogical practice that higher education experts routinely discuss, but seldom implement on any significant scale.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practical evidence can then be used to trigger broader processes of change by providing higher education decision makers clear guidance about the program of action needed to implement the types of institutional changes that broader social pressures are increasingly forcing them to consider.</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061469D-161F-4404-B393-57E2DE9BC177}" type="slidenum">
              <a:rPr lang="en-GB" smtClean="0"/>
              <a:t>3</a:t>
            </a:fld>
            <a:endParaRPr lang="en-GB"/>
          </a:p>
        </p:txBody>
      </p:sp>
    </p:spTree>
    <p:extLst>
      <p:ext uri="{BB962C8B-B14F-4D97-AF65-F5344CB8AC3E}">
        <p14:creationId xmlns:p14="http://schemas.microsoft.com/office/powerpoint/2010/main" val="36886980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spcBef>
                <a:spcPts val="900"/>
              </a:spcBef>
            </a:pPr>
            <a:r>
              <a:rPr lang="en-ZA" sz="2800" dirty="0" smtClean="0"/>
              <a:t>Phase I: (2012-2014): OER Africa worked closely with Department of Veterinary Tropical Diseases to; </a:t>
            </a:r>
          </a:p>
          <a:p>
            <a:pPr lvl="1">
              <a:spcBef>
                <a:spcPts val="428"/>
              </a:spcBef>
            </a:pPr>
            <a:r>
              <a:rPr lang="en-ZA" sz="2400" dirty="0" smtClean="0"/>
              <a:t>Conceive an education model embracing technology and ‘openness’</a:t>
            </a:r>
          </a:p>
          <a:p>
            <a:pPr lvl="1">
              <a:spcBef>
                <a:spcPts val="428"/>
              </a:spcBef>
            </a:pPr>
            <a:r>
              <a:rPr lang="en-ZA" sz="2400" dirty="0" smtClean="0"/>
              <a:t>Provide awareness of OER to staff within the wider faculty</a:t>
            </a:r>
          </a:p>
          <a:p>
            <a:pPr lvl="1">
              <a:spcBef>
                <a:spcPts val="428"/>
              </a:spcBef>
            </a:pPr>
            <a:r>
              <a:rPr lang="en-ZA" sz="2400" dirty="0" smtClean="0"/>
              <a:t>Construct </a:t>
            </a:r>
            <a:r>
              <a:rPr lang="en-ZA" sz="2400" dirty="0" err="1" smtClean="0"/>
              <a:t>AfriVIP</a:t>
            </a:r>
            <a:r>
              <a:rPr lang="en-ZA" sz="2400" dirty="0" smtClean="0"/>
              <a:t>, an online repository of quality veterinary teaching and learning resources, as an initial mechanism to achieve the vision of a blended and open learning environment. </a:t>
            </a:r>
          </a:p>
          <a:p>
            <a:pPr>
              <a:spcBef>
                <a:spcPts val="900"/>
              </a:spcBef>
            </a:pPr>
            <a:r>
              <a:rPr lang="en-ZA" sz="2800" dirty="0" smtClean="0"/>
              <a:t>By the end of phase I, </a:t>
            </a:r>
            <a:r>
              <a:rPr lang="en-ZA" sz="2800" dirty="0" err="1" smtClean="0"/>
              <a:t>AfriVIP</a:t>
            </a:r>
            <a:r>
              <a:rPr lang="en-ZA" sz="2800" dirty="0" smtClean="0"/>
              <a:t> was launched (</a:t>
            </a:r>
            <a:r>
              <a:rPr lang="en-ZA" sz="2800" dirty="0" smtClean="0">
                <a:hlinkClick r:id="rId3"/>
              </a:rPr>
              <a:t>http://www.afrivip.org/</a:t>
            </a:r>
            <a:r>
              <a:rPr lang="en-ZA" sz="2800" dirty="0" smtClean="0"/>
              <a:t>) containing predominately CPD resources.</a:t>
            </a:r>
          </a:p>
          <a:p>
            <a:pPr>
              <a:spcBef>
                <a:spcPts val="900"/>
              </a:spcBef>
            </a:pPr>
            <a:r>
              <a:rPr lang="en-ZA" sz="2800" dirty="0" smtClean="0"/>
              <a:t>Phase II commenced in 2015 and will run to early 2017.</a:t>
            </a:r>
          </a:p>
          <a:p>
            <a:endParaRPr lang="en-GB" dirty="0"/>
          </a:p>
        </p:txBody>
      </p:sp>
      <p:sp>
        <p:nvSpPr>
          <p:cNvPr id="4" name="Slide Number Placeholder 3"/>
          <p:cNvSpPr>
            <a:spLocks noGrp="1"/>
          </p:cNvSpPr>
          <p:nvPr>
            <p:ph type="sldNum" sz="quarter" idx="10"/>
          </p:nvPr>
        </p:nvSpPr>
        <p:spPr/>
        <p:txBody>
          <a:bodyPr/>
          <a:lstStyle/>
          <a:p>
            <a:fld id="{3061469D-161F-4404-B393-57E2DE9BC177}" type="slidenum">
              <a:rPr lang="en-GB" smtClean="0"/>
              <a:t>22</a:t>
            </a:fld>
            <a:endParaRPr lang="en-GB"/>
          </a:p>
        </p:txBody>
      </p:sp>
    </p:spTree>
    <p:extLst>
      <p:ext uri="{BB962C8B-B14F-4D97-AF65-F5344CB8AC3E}">
        <p14:creationId xmlns:p14="http://schemas.microsoft.com/office/powerpoint/2010/main" val="14379673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03CFF80-2DBF-432A-B13F-FB874CD49A9A}" type="slidenum">
              <a:rPr lang="en-ZA" smtClean="0"/>
              <a:t>24</a:t>
            </a:fld>
            <a:endParaRPr lang="en-ZA"/>
          </a:p>
        </p:txBody>
      </p:sp>
    </p:spTree>
    <p:extLst>
      <p:ext uri="{BB962C8B-B14F-4D97-AF65-F5344CB8AC3E}">
        <p14:creationId xmlns:p14="http://schemas.microsoft.com/office/powerpoint/2010/main" val="1531689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ZA" sz="1400" dirty="0" smtClean="0"/>
              <a:t>1. OER Working Group has been formed with representatives from each department and also representation from library that convenes 4 times a year. The most recent  m</a:t>
            </a:r>
            <a:r>
              <a:rPr lang="en-ZA" sz="1400" dirty="0" smtClean="0">
                <a:hlinkClick r:id="rId3" action="ppaction://hlinkfile"/>
              </a:rPr>
              <a:t>inutes</a:t>
            </a:r>
            <a:r>
              <a:rPr lang="en-ZA" sz="1400" baseline="0" dirty="0" smtClean="0"/>
              <a:t> show numerous OER Activities in process including the development of an </a:t>
            </a:r>
            <a:r>
              <a:rPr lang="en-ZA" sz="1400" dirty="0" smtClean="0"/>
              <a:t>workflow to quality assure OER before release.</a:t>
            </a:r>
          </a:p>
          <a:p>
            <a:r>
              <a:rPr lang="en-ZA" sz="1400" dirty="0" smtClean="0"/>
              <a:t>2. Within departments various teaching resources have been identified and many have been loaded into the </a:t>
            </a:r>
            <a:r>
              <a:rPr lang="en-ZA" sz="1400" dirty="0" err="1" smtClean="0"/>
              <a:t>AfriVIP</a:t>
            </a:r>
            <a:r>
              <a:rPr lang="en-ZA" sz="1400" dirty="0" smtClean="0"/>
              <a:t> database, not as CPD but teaching resources.</a:t>
            </a:r>
            <a:r>
              <a:rPr lang="en-ZA" sz="1400" baseline="0" dirty="0" smtClean="0"/>
              <a:t> South African Veterinary Association (SAVA) has contributed 20 CPD readings with questions for distribution to help set up the automated points scoring mechanism. Once working they promise more. </a:t>
            </a:r>
            <a:r>
              <a:rPr lang="en-ZA" sz="1400" dirty="0" smtClean="0"/>
              <a:t>OER Africa is helping with the development</a:t>
            </a:r>
            <a:r>
              <a:rPr lang="en-ZA" sz="1400" baseline="0" dirty="0" smtClean="0"/>
              <a:t> of the functional specs</a:t>
            </a:r>
          </a:p>
          <a:p>
            <a:r>
              <a:rPr lang="en-ZA" sz="1400" dirty="0" smtClean="0"/>
              <a:t>3. Two projects have commenced that target student contributions. Students were trained to use phones to document clinical procedures and experiences in the field. </a:t>
            </a:r>
          </a:p>
          <a:p>
            <a:r>
              <a:rPr lang="en-ZA" sz="1400" dirty="0" smtClean="0"/>
              <a:t>4. Meeting with 4 regional deans (Namibia, Zimbabwe, </a:t>
            </a:r>
            <a:r>
              <a:rPr lang="en-ZA" sz="1400" dirty="0" err="1" smtClean="0"/>
              <a:t>Edwardo</a:t>
            </a:r>
            <a:r>
              <a:rPr lang="en-ZA" sz="1400" dirty="0" smtClean="0"/>
              <a:t> </a:t>
            </a:r>
            <a:r>
              <a:rPr lang="en-ZA" sz="1400" dirty="0" err="1" smtClean="0"/>
              <a:t>Mondelane</a:t>
            </a:r>
            <a:r>
              <a:rPr lang="en-ZA" sz="1400" dirty="0" smtClean="0"/>
              <a:t> and </a:t>
            </a:r>
            <a:r>
              <a:rPr lang="en-ZA" sz="1400" dirty="0" err="1" smtClean="0"/>
              <a:t>Soikoine</a:t>
            </a:r>
            <a:r>
              <a:rPr lang="en-ZA" sz="1400" dirty="0" smtClean="0"/>
              <a:t>) took place during 2015 and a </a:t>
            </a:r>
            <a:r>
              <a:rPr lang="en-ZA" sz="1400" dirty="0" smtClean="0">
                <a:hlinkClick r:id="rId4" action="ppaction://hlinkfile"/>
              </a:rPr>
              <a:t>draft project proposal </a:t>
            </a:r>
            <a:r>
              <a:rPr lang="en-ZA" sz="1400" dirty="0" smtClean="0"/>
              <a:t>was developed. This was followed up by visits to Mozambique and Tanzania. </a:t>
            </a:r>
          </a:p>
          <a:p>
            <a:r>
              <a:rPr lang="en-ZA" sz="1400" dirty="0" smtClean="0"/>
              <a:t>5. Contact has been made with School of Health Systems and Public Health, and now potentially with Faculty of Education to investigate projects and initiatives around the use of OER.</a:t>
            </a:r>
          </a:p>
          <a:p>
            <a:r>
              <a:rPr lang="en-ZA" sz="1400" dirty="0" smtClean="0"/>
              <a:t>6. Feb 2016. - A training programme was developed and deployed to support staff create open blended learning programmes that suit the block system.</a:t>
            </a:r>
          </a:p>
          <a:p>
            <a:r>
              <a:rPr lang="en-ZA" sz="1400" dirty="0" smtClean="0"/>
              <a:t>A  PAR research agenda has been developed that attempts to measure impact of blended open block teaching methods and UP/OP staff identified to coordinate the study </a:t>
            </a:r>
          </a:p>
        </p:txBody>
      </p:sp>
      <p:sp>
        <p:nvSpPr>
          <p:cNvPr id="4" name="Slide Number Placeholder 3"/>
          <p:cNvSpPr>
            <a:spLocks noGrp="1"/>
          </p:cNvSpPr>
          <p:nvPr>
            <p:ph type="sldNum" sz="quarter" idx="10"/>
          </p:nvPr>
        </p:nvSpPr>
        <p:spPr/>
        <p:txBody>
          <a:bodyPr/>
          <a:lstStyle/>
          <a:p>
            <a:fld id="{B03CFF80-2DBF-432A-B13F-FB874CD49A9A}" type="slidenum">
              <a:rPr lang="en-ZA" smtClean="0"/>
              <a:t>25</a:t>
            </a:fld>
            <a:endParaRPr lang="en-ZA"/>
          </a:p>
        </p:txBody>
      </p:sp>
    </p:spTree>
    <p:extLst>
      <p:ext uri="{BB962C8B-B14F-4D97-AF65-F5344CB8AC3E}">
        <p14:creationId xmlns:p14="http://schemas.microsoft.com/office/powerpoint/2010/main" val="31801854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ZA" sz="1400" dirty="0"/>
              <a:t>The intention is to use </a:t>
            </a:r>
            <a:r>
              <a:rPr lang="en-ZA" sz="1400" dirty="0" err="1"/>
              <a:t>AfriVIP</a:t>
            </a:r>
            <a:r>
              <a:rPr lang="en-ZA" sz="1400" dirty="0"/>
              <a:t> as a central repository  for OER generated by different institutions. Each with their own user interface but sharing the same backend resources. All</a:t>
            </a:r>
            <a:r>
              <a:rPr lang="en-ZA" sz="1400" baseline="0" dirty="0"/>
              <a:t> four of the institutions consulted said they would use official student assignments to generate the OER teaching resources. Progress has been slow however although a strong relationship has been built with Edwardo </a:t>
            </a:r>
            <a:r>
              <a:rPr lang="en-ZA" sz="1400" baseline="0" dirty="0" err="1"/>
              <a:t>Mondelane</a:t>
            </a:r>
            <a:r>
              <a:rPr lang="en-ZA" sz="1400" baseline="0" dirty="0"/>
              <a:t> and </a:t>
            </a:r>
            <a:r>
              <a:rPr lang="en-ZA" sz="1400" baseline="0" dirty="0" err="1"/>
              <a:t>Soikoine</a:t>
            </a:r>
            <a:r>
              <a:rPr lang="en-ZA" sz="1400" baseline="0" dirty="0"/>
              <a:t>.  Namibia too, after a credentialing crises, seems to be back in action. </a:t>
            </a:r>
            <a:endParaRPr lang="en-ZA" sz="1400" dirty="0"/>
          </a:p>
        </p:txBody>
      </p:sp>
      <p:sp>
        <p:nvSpPr>
          <p:cNvPr id="4" name="Slide Number Placeholder 3"/>
          <p:cNvSpPr>
            <a:spLocks noGrp="1"/>
          </p:cNvSpPr>
          <p:nvPr>
            <p:ph type="sldNum" sz="quarter" idx="10"/>
          </p:nvPr>
        </p:nvSpPr>
        <p:spPr/>
        <p:txBody>
          <a:bodyPr/>
          <a:lstStyle/>
          <a:p>
            <a:fld id="{B03CFF80-2DBF-432A-B13F-FB874CD49A9A}" type="slidenum">
              <a:rPr lang="en-ZA" smtClean="0"/>
              <a:t>26</a:t>
            </a:fld>
            <a:endParaRPr lang="en-ZA"/>
          </a:p>
        </p:txBody>
      </p:sp>
    </p:spTree>
    <p:extLst>
      <p:ext uri="{BB962C8B-B14F-4D97-AF65-F5344CB8AC3E}">
        <p14:creationId xmlns:p14="http://schemas.microsoft.com/office/powerpoint/2010/main" val="40009479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t>PRIMARY RESEARCH QUESTION: </a:t>
            </a:r>
            <a:r>
              <a:rPr lang="en-ZA" sz="1400" i="1" dirty="0" smtClean="0"/>
              <a:t>What effect does the teaching system have on the long-term performance of students in the Bachelor of  Veterinary Sciences programme?</a:t>
            </a:r>
          </a:p>
          <a:p>
            <a:endParaRPr lang="en-ZA" sz="1400" dirty="0" smtClean="0"/>
          </a:p>
          <a:p>
            <a:r>
              <a:rPr lang="en-ZA" sz="1400" dirty="0" smtClean="0"/>
              <a:t>Research Team:</a:t>
            </a:r>
          </a:p>
          <a:p>
            <a:r>
              <a:rPr lang="en-ZA" sz="1400" dirty="0" smtClean="0"/>
              <a:t>Education Innovation Unit: El-Marie </a:t>
            </a:r>
            <a:r>
              <a:rPr lang="en-ZA" sz="1400" dirty="0" err="1" smtClean="0"/>
              <a:t>Mostert</a:t>
            </a:r>
            <a:r>
              <a:rPr lang="en-ZA" sz="1400" dirty="0" smtClean="0"/>
              <a:t> and Marius </a:t>
            </a:r>
            <a:r>
              <a:rPr lang="en-ZA" sz="1400" dirty="0" err="1" smtClean="0"/>
              <a:t>Pienaar</a:t>
            </a:r>
            <a:endParaRPr lang="en-ZA" sz="1400" dirty="0" smtClean="0"/>
          </a:p>
          <a:p>
            <a:pPr>
              <a:spcBef>
                <a:spcPts val="1200"/>
              </a:spcBef>
            </a:pPr>
            <a:r>
              <a:rPr lang="en-ZA" sz="1400" dirty="0" smtClean="0"/>
              <a:t>Faculty of Veterinary Science:  </a:t>
            </a:r>
            <a:r>
              <a:rPr lang="en-ZA" sz="1400" dirty="0" err="1" smtClean="0"/>
              <a:t>Dietmar</a:t>
            </a:r>
            <a:r>
              <a:rPr lang="en-ZA" sz="1400" dirty="0" smtClean="0"/>
              <a:t> Holm (Acting Deputy Dean) &amp; others</a:t>
            </a:r>
          </a:p>
          <a:p>
            <a:pPr>
              <a:spcBef>
                <a:spcPts val="1200"/>
              </a:spcBef>
            </a:pPr>
            <a:r>
              <a:rPr lang="en-ZA" sz="1400" i="1" dirty="0" smtClean="0"/>
              <a:t>OER Africa</a:t>
            </a:r>
            <a:r>
              <a:rPr lang="en-ZA" sz="1400" dirty="0" smtClean="0"/>
              <a:t>: Neil Butcher &amp; Andrew Moore</a:t>
            </a:r>
          </a:p>
          <a:p>
            <a:endParaRPr lang="en-ZA" sz="1400" dirty="0" smtClean="0"/>
          </a:p>
        </p:txBody>
      </p:sp>
      <p:sp>
        <p:nvSpPr>
          <p:cNvPr id="4" name="Slide Number Placeholder 3"/>
          <p:cNvSpPr>
            <a:spLocks noGrp="1"/>
          </p:cNvSpPr>
          <p:nvPr>
            <p:ph type="sldNum" sz="quarter" idx="10"/>
          </p:nvPr>
        </p:nvSpPr>
        <p:spPr/>
        <p:txBody>
          <a:bodyPr/>
          <a:lstStyle/>
          <a:p>
            <a:fld id="{B03CFF80-2DBF-432A-B13F-FB874CD49A9A}" type="slidenum">
              <a:rPr lang="en-ZA" smtClean="0"/>
              <a:t>27</a:t>
            </a:fld>
            <a:endParaRPr lang="en-ZA"/>
          </a:p>
        </p:txBody>
      </p:sp>
    </p:spTree>
    <p:extLst>
      <p:ext uri="{BB962C8B-B14F-4D97-AF65-F5344CB8AC3E}">
        <p14:creationId xmlns:p14="http://schemas.microsoft.com/office/powerpoint/2010/main" val="23493353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spcBef>
                <a:spcPts val="1200"/>
              </a:spcBef>
              <a:buNone/>
            </a:pPr>
            <a:r>
              <a:rPr lang="en-ZA" sz="1400" dirty="0" smtClean="0"/>
              <a:t>Move of Linda van </a:t>
            </a:r>
            <a:r>
              <a:rPr lang="en-ZA" sz="1400" dirty="0" err="1" smtClean="0"/>
              <a:t>Ryneveld</a:t>
            </a:r>
            <a:r>
              <a:rPr lang="en-ZA" sz="1400" dirty="0" smtClean="0"/>
              <a:t> affords </a:t>
            </a:r>
            <a:r>
              <a:rPr lang="en-ZA" sz="1400" i="1" dirty="0" smtClean="0"/>
              <a:t>OER Africa </a:t>
            </a:r>
            <a:r>
              <a:rPr lang="en-ZA" sz="1400" dirty="0" smtClean="0"/>
              <a:t>an opportunity to expand awareness of OER and provides an additional campus to collect data for the PAR</a:t>
            </a:r>
          </a:p>
          <a:p>
            <a:pPr marL="0" indent="0">
              <a:spcBef>
                <a:spcPts val="1200"/>
              </a:spcBef>
              <a:buNone/>
            </a:pPr>
            <a:r>
              <a:rPr lang="en-ZA" sz="1400" dirty="0" smtClean="0"/>
              <a:t>Linda is an advocate of using OER and notes the Education Faculty is already constructing a course using OER. </a:t>
            </a:r>
          </a:p>
          <a:p>
            <a:pPr marL="0" indent="0">
              <a:spcBef>
                <a:spcPts val="1200"/>
              </a:spcBef>
              <a:buNone/>
            </a:pPr>
            <a:r>
              <a:rPr lang="en-ZA" sz="1400" dirty="0" smtClean="0"/>
              <a:t>Linda has expressed interest in using </a:t>
            </a:r>
            <a:r>
              <a:rPr lang="en-ZA" sz="1400" i="1" dirty="0" smtClean="0"/>
              <a:t>OER Africa </a:t>
            </a:r>
            <a:r>
              <a:rPr lang="en-ZA" sz="1400" dirty="0" smtClean="0"/>
              <a:t>support to drive these types of initiatives within the faculty.</a:t>
            </a:r>
          </a:p>
          <a:p>
            <a:endParaRPr lang="en-GB" dirty="0"/>
          </a:p>
        </p:txBody>
      </p:sp>
      <p:sp>
        <p:nvSpPr>
          <p:cNvPr id="4" name="Slide Number Placeholder 3"/>
          <p:cNvSpPr>
            <a:spLocks noGrp="1"/>
          </p:cNvSpPr>
          <p:nvPr>
            <p:ph type="sldNum" sz="quarter" idx="10"/>
          </p:nvPr>
        </p:nvSpPr>
        <p:spPr/>
        <p:txBody>
          <a:bodyPr/>
          <a:lstStyle/>
          <a:p>
            <a:fld id="{3061469D-161F-4404-B393-57E2DE9BC177}" type="slidenum">
              <a:rPr lang="en-GB" smtClean="0"/>
              <a:t>28</a:t>
            </a:fld>
            <a:endParaRPr lang="en-GB"/>
          </a:p>
        </p:txBody>
      </p:sp>
    </p:spTree>
    <p:extLst>
      <p:ext uri="{BB962C8B-B14F-4D97-AF65-F5344CB8AC3E}">
        <p14:creationId xmlns:p14="http://schemas.microsoft.com/office/powerpoint/2010/main" val="17826629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61469D-161F-4404-B393-57E2DE9BC177}" type="slidenum">
              <a:rPr lang="en-GB" smtClean="0"/>
              <a:t>29</a:t>
            </a:fld>
            <a:endParaRPr lang="en-GB"/>
          </a:p>
        </p:txBody>
      </p:sp>
    </p:spTree>
    <p:extLst>
      <p:ext uri="{BB962C8B-B14F-4D97-AF65-F5344CB8AC3E}">
        <p14:creationId xmlns:p14="http://schemas.microsoft.com/office/powerpoint/2010/main" val="39485847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sz="1400" kern="1200" dirty="0" smtClean="0">
                <a:solidFill>
                  <a:schemeClr val="tx1"/>
                </a:solidFill>
                <a:effectLst/>
                <a:latin typeface="+mn-lt"/>
                <a:ea typeface="+mn-ea"/>
                <a:cs typeface="+mn-cs"/>
              </a:rPr>
              <a:t>The major challenge at UFS is the growing levels of disruption unfolding at the university caused by political processes. The most important disruption comprises student protests against a range of issues, a problem that UFS currently shares in common with many other South African universities. The protests have resulted in university closures, which not only disrupt academic activities, but are also having an effect on available finances and human resources as students pressurize the system to reduce university fees. </a:t>
            </a:r>
          </a:p>
          <a:p>
            <a:r>
              <a:rPr lang="en-GB" sz="1400" kern="1200" dirty="0" smtClean="0">
                <a:solidFill>
                  <a:schemeClr val="tx1"/>
                </a:solidFill>
                <a:effectLst/>
                <a:latin typeface="+mn-lt"/>
                <a:ea typeface="+mn-ea"/>
                <a:cs typeface="+mn-cs"/>
              </a:rPr>
              <a:t>In addition, however, the wider political process in South Africa is also having a disruptive effect, as it creates both policy and operational uncertainty and also tends to have a negative effect on people’s willingness to engage with any activities that are beyond what is required of them for the purposes of performance management reviews. Sadly, broader political processes have resulted in the departure of many skilled people from the university and the appointment into management positions of people who do not necessarily have the requisite skills for the portfolio they occupy. </a:t>
            </a:r>
          </a:p>
          <a:p>
            <a:r>
              <a:rPr lang="en-GB" sz="1400" kern="1200" dirty="0" smtClean="0">
                <a:solidFill>
                  <a:schemeClr val="tx1"/>
                </a:solidFill>
                <a:effectLst/>
                <a:latin typeface="+mn-lt"/>
                <a:ea typeface="+mn-ea"/>
                <a:cs typeface="+mn-cs"/>
              </a:rPr>
              <a:t>The most obvious consequence of the </a:t>
            </a:r>
            <a:r>
              <a:rPr lang="en-GB" sz="1400" kern="1200" dirty="0" err="1" smtClean="0">
                <a:solidFill>
                  <a:schemeClr val="tx1"/>
                </a:solidFill>
                <a:effectLst/>
                <a:latin typeface="+mn-lt"/>
                <a:ea typeface="+mn-ea"/>
                <a:cs typeface="+mn-cs"/>
              </a:rPr>
              <a:t>ongoing</a:t>
            </a:r>
            <a:r>
              <a:rPr lang="en-GB" sz="1400" kern="1200" dirty="0" smtClean="0">
                <a:solidFill>
                  <a:schemeClr val="tx1"/>
                </a:solidFill>
                <a:effectLst/>
                <a:latin typeface="+mn-lt"/>
                <a:ea typeface="+mn-ea"/>
                <a:cs typeface="+mn-cs"/>
              </a:rPr>
              <a:t> encroachment of national processes into academic activities is simply time wastage. Academic and non-academic staff spend a growing proportion of their time engaged in processes that add no value to the academic activities of the university, at the expenses of their capacity to teach more effectively and undertake meaningful research.</a:t>
            </a:r>
          </a:p>
        </p:txBody>
      </p:sp>
      <p:sp>
        <p:nvSpPr>
          <p:cNvPr id="4" name="Slide Number Placeholder 3"/>
          <p:cNvSpPr>
            <a:spLocks noGrp="1"/>
          </p:cNvSpPr>
          <p:nvPr>
            <p:ph type="sldNum" sz="quarter" idx="10"/>
          </p:nvPr>
        </p:nvSpPr>
        <p:spPr/>
        <p:txBody>
          <a:bodyPr/>
          <a:lstStyle/>
          <a:p>
            <a:fld id="{3061469D-161F-4404-B393-57E2DE9BC177}" type="slidenum">
              <a:rPr lang="en-GB" smtClean="0"/>
              <a:t>30</a:t>
            </a:fld>
            <a:endParaRPr lang="en-GB" dirty="0"/>
          </a:p>
        </p:txBody>
      </p:sp>
    </p:spTree>
    <p:extLst>
      <p:ext uri="{BB962C8B-B14F-4D97-AF65-F5344CB8AC3E}">
        <p14:creationId xmlns:p14="http://schemas.microsoft.com/office/powerpoint/2010/main" val="8604903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sz="1400" kern="1200" dirty="0" smtClean="0">
                <a:solidFill>
                  <a:schemeClr val="tx1"/>
                </a:solidFill>
                <a:effectLst/>
                <a:latin typeface="+mn-lt"/>
                <a:ea typeface="+mn-ea"/>
                <a:cs typeface="+mn-cs"/>
              </a:rPr>
              <a:t>Several of these issues are beyond the control of OER Africa or our counterparts within the university, so there are limits to what mitigating strategies can be developed. The most important mitigation strategies currently are to:</a:t>
            </a:r>
          </a:p>
          <a:p>
            <a:pPr marL="171450" lvl="0" indent="-171450">
              <a:buFont typeface="Arial" pitchFamily="34" charset="0"/>
              <a:buChar char="•"/>
            </a:pPr>
            <a:r>
              <a:rPr lang="en-GB" sz="1400" kern="1200" dirty="0" smtClean="0">
                <a:solidFill>
                  <a:schemeClr val="tx1"/>
                </a:solidFill>
                <a:effectLst/>
                <a:latin typeface="+mn-lt"/>
                <a:ea typeface="+mn-ea"/>
                <a:cs typeface="+mn-cs"/>
              </a:rPr>
              <a:t>Ensure that all activities being supported by OER Africa are linked to strategic objectives and initiatives already defined by the university, as this maximizes the likelihood of them being completed and sustained after the project concludes. All of the outputs and activities described above are linked in this way, which is increasing the traction we have.</a:t>
            </a:r>
          </a:p>
          <a:p>
            <a:pPr marL="171450" lvl="0" indent="-171450">
              <a:buFont typeface="Arial" pitchFamily="34" charset="0"/>
              <a:buChar char="•"/>
            </a:pPr>
            <a:r>
              <a:rPr lang="en-GB" sz="1400" kern="1200" dirty="0" smtClean="0">
                <a:solidFill>
                  <a:schemeClr val="tx1"/>
                </a:solidFill>
                <a:effectLst/>
                <a:latin typeface="+mn-lt"/>
                <a:ea typeface="+mn-ea"/>
                <a:cs typeface="+mn-cs"/>
              </a:rPr>
              <a:t>Retain a high level of flexibility in our engagement to enable easy absorption of unintended disruptions without affecting the overall </a:t>
            </a:r>
            <a:r>
              <a:rPr lang="en-GB" sz="1400" kern="1200" dirty="0" err="1" smtClean="0">
                <a:solidFill>
                  <a:schemeClr val="tx1"/>
                </a:solidFill>
                <a:effectLst/>
                <a:latin typeface="+mn-lt"/>
                <a:ea typeface="+mn-ea"/>
                <a:cs typeface="+mn-cs"/>
              </a:rPr>
              <a:t>workplan</a:t>
            </a:r>
            <a:r>
              <a:rPr lang="en-GB" sz="1400" kern="1200" dirty="0" smtClean="0">
                <a:solidFill>
                  <a:schemeClr val="tx1"/>
                </a:solidFill>
                <a:effectLst/>
                <a:latin typeface="+mn-lt"/>
                <a:ea typeface="+mn-ea"/>
                <a:cs typeface="+mn-cs"/>
              </a:rPr>
              <a:t>. Linked to this, current plans are assuming </a:t>
            </a:r>
            <a:r>
              <a:rPr lang="en-GB" sz="1400" kern="1200" dirty="0" err="1" smtClean="0">
                <a:solidFill>
                  <a:schemeClr val="tx1"/>
                </a:solidFill>
                <a:effectLst/>
                <a:latin typeface="+mn-lt"/>
                <a:ea typeface="+mn-ea"/>
                <a:cs typeface="+mn-cs"/>
              </a:rPr>
              <a:t>ongoing</a:t>
            </a:r>
            <a:r>
              <a:rPr lang="en-GB" sz="1400" kern="1200" dirty="0" smtClean="0">
                <a:solidFill>
                  <a:schemeClr val="tx1"/>
                </a:solidFill>
                <a:effectLst/>
                <a:latin typeface="+mn-lt"/>
                <a:ea typeface="+mn-ea"/>
                <a:cs typeface="+mn-cs"/>
              </a:rPr>
              <a:t> disruptions in an effort to minimize their effect.</a:t>
            </a:r>
          </a:p>
          <a:p>
            <a:pPr marL="171450" lvl="0" indent="-171450">
              <a:buFont typeface="Arial" pitchFamily="34" charset="0"/>
              <a:buChar char="•"/>
            </a:pPr>
            <a:r>
              <a:rPr lang="en-GB" sz="1400" kern="1200" dirty="0" smtClean="0">
                <a:solidFill>
                  <a:schemeClr val="tx1"/>
                </a:solidFill>
                <a:effectLst/>
                <a:latin typeface="+mn-lt"/>
                <a:ea typeface="+mn-ea"/>
                <a:cs typeface="+mn-cs"/>
              </a:rPr>
              <a:t>Sustain </a:t>
            </a:r>
            <a:r>
              <a:rPr lang="en-GB" sz="1400" kern="1200" dirty="0" err="1" smtClean="0">
                <a:solidFill>
                  <a:schemeClr val="tx1"/>
                </a:solidFill>
                <a:effectLst/>
                <a:latin typeface="+mn-lt"/>
                <a:ea typeface="+mn-ea"/>
                <a:cs typeface="+mn-cs"/>
              </a:rPr>
              <a:t>ongoing</a:t>
            </a:r>
            <a:r>
              <a:rPr lang="en-GB" sz="1400" kern="1200" dirty="0" smtClean="0">
                <a:solidFill>
                  <a:schemeClr val="tx1"/>
                </a:solidFill>
                <a:effectLst/>
                <a:latin typeface="+mn-lt"/>
                <a:ea typeface="+mn-ea"/>
                <a:cs typeface="+mn-cs"/>
              </a:rPr>
              <a:t> communication – including regular face-to-face visits – to maintain enthusiasm for the work we are doing together with the university.</a:t>
            </a:r>
          </a:p>
          <a:p>
            <a:pPr marL="0" indent="0">
              <a:buFont typeface="Arial" pitchFamily="34" charset="0"/>
              <a:buNone/>
            </a:pPr>
            <a:endParaRPr lang="en-GB" sz="1400" dirty="0"/>
          </a:p>
        </p:txBody>
      </p:sp>
      <p:sp>
        <p:nvSpPr>
          <p:cNvPr id="4" name="Slide Number Placeholder 3"/>
          <p:cNvSpPr>
            <a:spLocks noGrp="1"/>
          </p:cNvSpPr>
          <p:nvPr>
            <p:ph type="sldNum" sz="quarter" idx="10"/>
          </p:nvPr>
        </p:nvSpPr>
        <p:spPr/>
        <p:txBody>
          <a:bodyPr/>
          <a:lstStyle/>
          <a:p>
            <a:fld id="{3061469D-161F-4404-B393-57E2DE9BC177}" type="slidenum">
              <a:rPr lang="en-GB" smtClean="0"/>
              <a:t>31</a:t>
            </a:fld>
            <a:endParaRPr lang="en-GB" dirty="0"/>
          </a:p>
        </p:txBody>
      </p:sp>
    </p:spTree>
    <p:extLst>
      <p:ext uri="{BB962C8B-B14F-4D97-AF65-F5344CB8AC3E}">
        <p14:creationId xmlns:p14="http://schemas.microsoft.com/office/powerpoint/2010/main" val="8604903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sz="1400" kern="1200" dirty="0" smtClean="0">
                <a:solidFill>
                  <a:schemeClr val="tx1"/>
                </a:solidFill>
                <a:effectLst/>
                <a:latin typeface="+mn-lt"/>
                <a:ea typeface="+mn-ea"/>
                <a:cs typeface="+mn-cs"/>
              </a:rPr>
              <a:t>Signs are promising that our work at the UFS will contribute significantly to this outcome. </a:t>
            </a:r>
          </a:p>
          <a:p>
            <a:r>
              <a:rPr lang="en-GB" sz="1400" kern="1200" dirty="0" smtClean="0">
                <a:solidFill>
                  <a:schemeClr val="tx1"/>
                </a:solidFill>
                <a:effectLst/>
                <a:latin typeface="+mn-lt"/>
                <a:ea typeface="+mn-ea"/>
                <a:cs typeface="+mn-cs"/>
              </a:rPr>
              <a:t>Of particular interest will be:</a:t>
            </a:r>
          </a:p>
          <a:p>
            <a:pPr marL="285750" lvl="0" indent="-285750">
              <a:buFont typeface="Arial" pitchFamily="34" charset="0"/>
              <a:buChar char="•"/>
            </a:pPr>
            <a:r>
              <a:rPr lang="en-GB" sz="1400" kern="1200" dirty="0" smtClean="0">
                <a:solidFill>
                  <a:schemeClr val="tx1"/>
                </a:solidFill>
                <a:effectLst/>
                <a:latin typeface="+mn-lt"/>
                <a:ea typeface="+mn-ea"/>
                <a:cs typeface="+mn-cs"/>
              </a:rPr>
              <a:t>Using OER to deliver the Multiple Literacies course which represents a highly ambitious attempt to tackle development of academic literacies in students without increasing the cost of delivery to the university and will effectively function as a MOOC.</a:t>
            </a:r>
          </a:p>
          <a:p>
            <a:pPr marL="285750" lvl="0" indent="-285750">
              <a:buFont typeface="Arial" pitchFamily="34" charset="0"/>
              <a:buChar char="•"/>
            </a:pPr>
            <a:r>
              <a:rPr lang="en-GB" sz="1400" kern="1200" dirty="0" smtClean="0">
                <a:solidFill>
                  <a:schemeClr val="tx1"/>
                </a:solidFill>
                <a:effectLst/>
                <a:latin typeface="+mn-lt"/>
                <a:ea typeface="+mn-ea"/>
                <a:cs typeface="+mn-cs"/>
              </a:rPr>
              <a:t>Assessing the extent to which a migration to e-learning and use of OER can help to displace the need for formal textbooks, in the Module Makeover Project. This is of particular interest to the university given the significant increase in prices of textbooks since international publishers decided to standardize global prices for textbooks.</a:t>
            </a:r>
          </a:p>
          <a:p>
            <a:pPr marL="285750" lvl="0" indent="-285750">
              <a:buFont typeface="Arial" pitchFamily="34" charset="0"/>
              <a:buChar char="•"/>
            </a:pPr>
            <a:r>
              <a:rPr lang="en-GB" sz="1400" kern="1200" dirty="0" smtClean="0">
                <a:solidFill>
                  <a:schemeClr val="tx1"/>
                </a:solidFill>
                <a:effectLst/>
                <a:latin typeface="+mn-lt"/>
                <a:ea typeface="+mn-ea"/>
                <a:cs typeface="+mn-cs"/>
              </a:rPr>
              <a:t>Exploring what role OER can play in improving the UPP and the ULD, which are already highly innovative programmatic/course-based approaches to supporting underprepared students entering the institution. It will also be worthwhile to examine the extent to which these models can potentially be shared with other universities by releasing UPP materials under open licences.</a:t>
            </a:r>
          </a:p>
          <a:p>
            <a:pPr marL="171450" indent="-171450">
              <a:buFont typeface="Arial" pitchFamily="34" charset="0"/>
              <a:buChar char="•"/>
            </a:pPr>
            <a:endParaRPr lang="en-GB" sz="1400" dirty="0" smtClean="0"/>
          </a:p>
          <a:p>
            <a:endParaRPr lang="en-GB" dirty="0"/>
          </a:p>
        </p:txBody>
      </p:sp>
      <p:sp>
        <p:nvSpPr>
          <p:cNvPr id="4" name="Slide Number Placeholder 3"/>
          <p:cNvSpPr>
            <a:spLocks noGrp="1"/>
          </p:cNvSpPr>
          <p:nvPr>
            <p:ph type="sldNum" sz="quarter" idx="10"/>
          </p:nvPr>
        </p:nvSpPr>
        <p:spPr/>
        <p:txBody>
          <a:bodyPr/>
          <a:lstStyle/>
          <a:p>
            <a:fld id="{3061469D-161F-4404-B393-57E2DE9BC177}" type="slidenum">
              <a:rPr lang="en-GB" smtClean="0"/>
              <a:t>32</a:t>
            </a:fld>
            <a:endParaRPr lang="en-GB"/>
          </a:p>
        </p:txBody>
      </p:sp>
    </p:spTree>
    <p:extLst>
      <p:ext uri="{BB962C8B-B14F-4D97-AF65-F5344CB8AC3E}">
        <p14:creationId xmlns:p14="http://schemas.microsoft.com/office/powerpoint/2010/main" val="3948584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61469D-161F-4404-B393-57E2DE9BC177}" type="slidenum">
              <a:rPr lang="en-GB" smtClean="0"/>
              <a:t>4</a:t>
            </a:fld>
            <a:endParaRPr lang="en-GB"/>
          </a:p>
        </p:txBody>
      </p:sp>
    </p:spTree>
    <p:extLst>
      <p:ext uri="{BB962C8B-B14F-4D97-AF65-F5344CB8AC3E}">
        <p14:creationId xmlns:p14="http://schemas.microsoft.com/office/powerpoint/2010/main" val="6070687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400" kern="1200" dirty="0" smtClean="0">
                <a:solidFill>
                  <a:schemeClr val="tx1"/>
                </a:solidFill>
                <a:effectLst/>
                <a:latin typeface="+mn-lt"/>
                <a:ea typeface="+mn-ea"/>
                <a:cs typeface="+mn-cs"/>
              </a:rPr>
              <a:t>The above lessons should feed strongly into this outcome, enabling the documentation of interesting practices that are of use and value to others in Africa and around the world. If some of the more innovative work being done can be shared under open licences this will significantly aid OER Africa’s wider advocacy efforts.</a:t>
            </a:r>
          </a:p>
          <a:p>
            <a:pPr marL="0" indent="0">
              <a:buFont typeface="Arial" pitchFamily="34" charset="0"/>
              <a:buNone/>
            </a:pPr>
            <a:endParaRPr lang="en-GB" dirty="0"/>
          </a:p>
        </p:txBody>
      </p:sp>
      <p:sp>
        <p:nvSpPr>
          <p:cNvPr id="4" name="Slide Number Placeholder 3"/>
          <p:cNvSpPr>
            <a:spLocks noGrp="1"/>
          </p:cNvSpPr>
          <p:nvPr>
            <p:ph type="sldNum" sz="quarter" idx="10"/>
          </p:nvPr>
        </p:nvSpPr>
        <p:spPr/>
        <p:txBody>
          <a:bodyPr/>
          <a:lstStyle/>
          <a:p>
            <a:fld id="{3061469D-161F-4404-B393-57E2DE9BC177}" type="slidenum">
              <a:rPr lang="en-GB" smtClean="0"/>
              <a:t>33</a:t>
            </a:fld>
            <a:endParaRPr lang="en-GB"/>
          </a:p>
        </p:txBody>
      </p:sp>
    </p:spTree>
    <p:extLst>
      <p:ext uri="{BB962C8B-B14F-4D97-AF65-F5344CB8AC3E}">
        <p14:creationId xmlns:p14="http://schemas.microsoft.com/office/powerpoint/2010/main" val="39485847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61469D-161F-4404-B393-57E2DE9BC177}" type="slidenum">
              <a:rPr lang="en-GB" smtClean="0"/>
              <a:t>34</a:t>
            </a:fld>
            <a:endParaRPr lang="en-GB"/>
          </a:p>
        </p:txBody>
      </p:sp>
    </p:spTree>
    <p:extLst>
      <p:ext uri="{BB962C8B-B14F-4D97-AF65-F5344CB8AC3E}">
        <p14:creationId xmlns:p14="http://schemas.microsoft.com/office/powerpoint/2010/main" val="6070687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61469D-161F-4404-B393-57E2DE9BC177}" type="slidenum">
              <a:rPr lang="en-GB" smtClean="0"/>
              <a:t>37</a:t>
            </a:fld>
            <a:endParaRPr lang="en-GB"/>
          </a:p>
        </p:txBody>
      </p:sp>
    </p:spTree>
    <p:extLst>
      <p:ext uri="{BB962C8B-B14F-4D97-AF65-F5344CB8AC3E}">
        <p14:creationId xmlns:p14="http://schemas.microsoft.com/office/powerpoint/2010/main" val="6070687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61469D-161F-4404-B393-57E2DE9BC177}" type="slidenum">
              <a:rPr lang="en-GB" smtClean="0"/>
              <a:t>38</a:t>
            </a:fld>
            <a:endParaRPr lang="en-GB"/>
          </a:p>
        </p:txBody>
      </p:sp>
    </p:spTree>
    <p:extLst>
      <p:ext uri="{BB962C8B-B14F-4D97-AF65-F5344CB8AC3E}">
        <p14:creationId xmlns:p14="http://schemas.microsoft.com/office/powerpoint/2010/main" val="9157109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61469D-161F-4404-B393-57E2DE9BC177}" type="slidenum">
              <a:rPr lang="en-GB" smtClean="0"/>
              <a:t>39</a:t>
            </a:fld>
            <a:endParaRPr lang="en-GB"/>
          </a:p>
        </p:txBody>
      </p:sp>
    </p:spTree>
    <p:extLst>
      <p:ext uri="{BB962C8B-B14F-4D97-AF65-F5344CB8AC3E}">
        <p14:creationId xmlns:p14="http://schemas.microsoft.com/office/powerpoint/2010/main" val="6070687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600"/>
              </a:spcAft>
              <a:defRPr/>
            </a:pPr>
            <a:r>
              <a:rPr lang="en-ZA" altLang="en-US" dirty="0" smtClean="0"/>
              <a:t>A session is the period time a user is actively engaged with your website.</a:t>
            </a:r>
          </a:p>
          <a:p>
            <a:pPr eaLnBrk="1" hangingPunct="1">
              <a:spcBef>
                <a:spcPct val="0"/>
              </a:spcBef>
              <a:spcAft>
                <a:spcPts val="600"/>
              </a:spcAft>
              <a:buFont typeface="Arial" panose="020B0604020202020204" pitchFamily="34" charset="0"/>
              <a:buNone/>
              <a:defRPr/>
            </a:pPr>
            <a:r>
              <a:rPr lang="en-ZA" altLang="en-US" sz="1400" dirty="0" smtClean="0"/>
              <a:t>These are the Economics videos</a:t>
            </a:r>
          </a:p>
          <a:p>
            <a:pPr marL="285750" indent="-285750" eaLnBrk="1" hangingPunct="1">
              <a:spcBef>
                <a:spcPct val="0"/>
              </a:spcBef>
              <a:spcAft>
                <a:spcPts val="600"/>
              </a:spcAft>
              <a:buFont typeface="Arial" panose="020B0604020202020204" pitchFamily="34" charset="0"/>
              <a:buChar char="•"/>
              <a:defRPr/>
            </a:pPr>
            <a:endParaRPr lang="en-GB" altLang="en-US" sz="1400" dirty="0" smtClean="0"/>
          </a:p>
          <a:p>
            <a:pPr marL="285750" indent="-285750" eaLnBrk="1" hangingPunct="1">
              <a:spcBef>
                <a:spcPct val="0"/>
              </a:spcBef>
              <a:spcAft>
                <a:spcPts val="600"/>
              </a:spcAft>
              <a:buFont typeface="Arial" panose="020B0604020202020204" pitchFamily="34" charset="0"/>
              <a:buChar char="•"/>
              <a:defRPr/>
            </a:pPr>
            <a:endParaRPr lang="en-GB" altLang="en-US" sz="1400" dirty="0"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9693241-9626-40F8-93A8-E8E677C2DE42}" type="slidenum">
              <a:rPr lang="en-GB" altLang="en-US" smtClean="0">
                <a:latin typeface="Arial" panose="020B0604020202020204" pitchFamily="34" charset="0"/>
              </a:rPr>
              <a:pPr>
                <a:spcBef>
                  <a:spcPct val="0"/>
                </a:spcBef>
              </a:pPr>
              <a:t>40</a:t>
            </a:fld>
            <a:endParaRPr lang="en-GB" altLang="en-US" smtClean="0">
              <a:latin typeface="Arial" panose="020B0604020202020204" pitchFamily="34" charset="0"/>
            </a:endParaRPr>
          </a:p>
        </p:txBody>
      </p:sp>
      <p:sp>
        <p:nvSpPr>
          <p:cNvPr id="10245"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endParaRPr lang="en-GB" altLang="en-US" smtClean="0">
              <a:latin typeface="Arial" panose="020B0604020202020204" pitchFamily="34" charset="0"/>
            </a:endParaRPr>
          </a:p>
        </p:txBody>
      </p:sp>
    </p:spTree>
    <p:extLst>
      <p:ext uri="{BB962C8B-B14F-4D97-AF65-F5344CB8AC3E}">
        <p14:creationId xmlns:p14="http://schemas.microsoft.com/office/powerpoint/2010/main" val="4052683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600"/>
              </a:spcAft>
              <a:defRPr/>
            </a:pPr>
            <a:r>
              <a:rPr lang="en-ZA" altLang="en-US" dirty="0" smtClean="0"/>
              <a:t>A session is the period time a user is actively engaged with your website.</a:t>
            </a:r>
          </a:p>
          <a:p>
            <a:pPr eaLnBrk="1" hangingPunct="1">
              <a:spcBef>
                <a:spcPct val="0"/>
              </a:spcBef>
              <a:spcAft>
                <a:spcPts val="600"/>
              </a:spcAft>
              <a:buFont typeface="Arial" panose="020B0604020202020204" pitchFamily="34" charset="0"/>
              <a:buNone/>
              <a:defRPr/>
            </a:pPr>
            <a:r>
              <a:rPr lang="en-ZA" altLang="en-US" sz="1400" dirty="0" smtClean="0"/>
              <a:t>These are the Economics videos</a:t>
            </a:r>
          </a:p>
          <a:p>
            <a:pPr marL="285750" indent="-285750" eaLnBrk="1" hangingPunct="1">
              <a:spcBef>
                <a:spcPct val="0"/>
              </a:spcBef>
              <a:spcAft>
                <a:spcPts val="600"/>
              </a:spcAft>
              <a:buFont typeface="Arial" panose="020B0604020202020204" pitchFamily="34" charset="0"/>
              <a:buChar char="•"/>
              <a:defRPr/>
            </a:pPr>
            <a:endParaRPr lang="en-GB" altLang="en-US" sz="1400" dirty="0" smtClean="0"/>
          </a:p>
          <a:p>
            <a:pPr marL="285750" indent="-285750" eaLnBrk="1" hangingPunct="1">
              <a:spcBef>
                <a:spcPct val="0"/>
              </a:spcBef>
              <a:spcAft>
                <a:spcPts val="600"/>
              </a:spcAft>
              <a:buFont typeface="Arial" panose="020B0604020202020204" pitchFamily="34" charset="0"/>
              <a:buChar char="•"/>
              <a:defRPr/>
            </a:pPr>
            <a:endParaRPr lang="en-GB" altLang="en-US" sz="1400" dirty="0"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9693241-9626-40F8-93A8-E8E677C2DE42}" type="slidenum">
              <a:rPr lang="en-GB" altLang="en-US" smtClean="0">
                <a:latin typeface="Arial" panose="020B0604020202020204" pitchFamily="34" charset="0"/>
              </a:rPr>
              <a:pPr>
                <a:spcBef>
                  <a:spcPct val="0"/>
                </a:spcBef>
              </a:pPr>
              <a:t>41</a:t>
            </a:fld>
            <a:endParaRPr lang="en-GB" altLang="en-US" smtClean="0">
              <a:latin typeface="Arial" panose="020B0604020202020204" pitchFamily="34" charset="0"/>
            </a:endParaRPr>
          </a:p>
        </p:txBody>
      </p:sp>
      <p:sp>
        <p:nvSpPr>
          <p:cNvPr id="10245"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endParaRPr lang="en-GB" altLang="en-US" smtClean="0">
              <a:latin typeface="Arial" panose="020B0604020202020204" pitchFamily="34" charset="0"/>
            </a:endParaRPr>
          </a:p>
        </p:txBody>
      </p:sp>
    </p:spTree>
    <p:extLst>
      <p:ext uri="{BB962C8B-B14F-4D97-AF65-F5344CB8AC3E}">
        <p14:creationId xmlns:p14="http://schemas.microsoft.com/office/powerpoint/2010/main" val="37428308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600"/>
              </a:spcAft>
              <a:defRPr/>
            </a:pPr>
            <a:r>
              <a:rPr lang="en-ZA" altLang="en-US" dirty="0" smtClean="0"/>
              <a:t>A session is the period time a user is actively engaged with your website.</a:t>
            </a:r>
          </a:p>
          <a:p>
            <a:pPr eaLnBrk="1" hangingPunct="1">
              <a:spcBef>
                <a:spcPct val="0"/>
              </a:spcBef>
              <a:spcAft>
                <a:spcPts val="600"/>
              </a:spcAft>
              <a:buFont typeface="Arial" panose="020B0604020202020204" pitchFamily="34" charset="0"/>
              <a:buNone/>
              <a:defRPr/>
            </a:pPr>
            <a:r>
              <a:rPr lang="en-ZA" altLang="en-US" sz="1400" dirty="0" smtClean="0"/>
              <a:t>These are the Economics videos</a:t>
            </a:r>
          </a:p>
          <a:p>
            <a:pPr marL="285750" indent="-285750" eaLnBrk="1" hangingPunct="1">
              <a:spcBef>
                <a:spcPct val="0"/>
              </a:spcBef>
              <a:spcAft>
                <a:spcPts val="600"/>
              </a:spcAft>
              <a:buFont typeface="Arial" panose="020B0604020202020204" pitchFamily="34" charset="0"/>
              <a:buChar char="•"/>
              <a:defRPr/>
            </a:pPr>
            <a:endParaRPr lang="en-GB" altLang="en-US" sz="1400" dirty="0" smtClean="0"/>
          </a:p>
          <a:p>
            <a:pPr marL="285750" indent="-285750" eaLnBrk="1" hangingPunct="1">
              <a:spcBef>
                <a:spcPct val="0"/>
              </a:spcBef>
              <a:spcAft>
                <a:spcPts val="600"/>
              </a:spcAft>
              <a:buFont typeface="Arial" panose="020B0604020202020204" pitchFamily="34" charset="0"/>
              <a:buChar char="•"/>
              <a:defRPr/>
            </a:pPr>
            <a:endParaRPr lang="en-GB" altLang="en-US" sz="1400" dirty="0"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9693241-9626-40F8-93A8-E8E677C2DE42}" type="slidenum">
              <a:rPr lang="en-GB" altLang="en-US" smtClean="0">
                <a:latin typeface="Arial" panose="020B0604020202020204" pitchFamily="34" charset="0"/>
              </a:rPr>
              <a:pPr>
                <a:spcBef>
                  <a:spcPct val="0"/>
                </a:spcBef>
              </a:pPr>
              <a:t>42</a:t>
            </a:fld>
            <a:endParaRPr lang="en-GB" altLang="en-US" smtClean="0">
              <a:latin typeface="Arial" panose="020B0604020202020204" pitchFamily="34" charset="0"/>
            </a:endParaRPr>
          </a:p>
        </p:txBody>
      </p:sp>
      <p:sp>
        <p:nvSpPr>
          <p:cNvPr id="10245"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endParaRPr lang="en-GB" altLang="en-US" smtClean="0">
              <a:latin typeface="Arial" panose="020B0604020202020204" pitchFamily="34" charset="0"/>
            </a:endParaRPr>
          </a:p>
        </p:txBody>
      </p:sp>
    </p:spTree>
    <p:extLst>
      <p:ext uri="{BB962C8B-B14F-4D97-AF65-F5344CB8AC3E}">
        <p14:creationId xmlns:p14="http://schemas.microsoft.com/office/powerpoint/2010/main" val="28302322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600"/>
              </a:spcAft>
            </a:pPr>
            <a:r>
              <a:rPr lang="en-GB" altLang="en-US" sz="1400" smtClean="0"/>
              <a:t>Top Landing Pages</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243530A-0EC3-48E2-99A2-781C6E26E07C}" type="slidenum">
              <a:rPr lang="en-GB" altLang="en-US" smtClean="0">
                <a:latin typeface="Arial" panose="020B0604020202020204" pitchFamily="34" charset="0"/>
              </a:rPr>
              <a:pPr>
                <a:spcBef>
                  <a:spcPct val="0"/>
                </a:spcBef>
              </a:pPr>
              <a:t>43</a:t>
            </a:fld>
            <a:endParaRPr lang="en-GB" altLang="en-US" smtClean="0">
              <a:latin typeface="Arial" panose="020B0604020202020204" pitchFamily="34" charset="0"/>
            </a:endParaRPr>
          </a:p>
        </p:txBody>
      </p:sp>
      <p:sp>
        <p:nvSpPr>
          <p:cNvPr id="26629"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endParaRPr lang="en-GB" altLang="en-US" smtClean="0">
              <a:latin typeface="Arial" panose="020B0604020202020204" pitchFamily="34" charset="0"/>
            </a:endParaRPr>
          </a:p>
        </p:txBody>
      </p:sp>
    </p:spTree>
    <p:extLst>
      <p:ext uri="{BB962C8B-B14F-4D97-AF65-F5344CB8AC3E}">
        <p14:creationId xmlns:p14="http://schemas.microsoft.com/office/powerpoint/2010/main" val="3297746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600"/>
              </a:spcAft>
            </a:pPr>
            <a:r>
              <a:rPr lang="en-GB" altLang="en-US" sz="1400" smtClean="0"/>
              <a:t>Top Landing Pages</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243530A-0EC3-48E2-99A2-781C6E26E07C}" type="slidenum">
              <a:rPr lang="en-GB" altLang="en-US" smtClean="0">
                <a:latin typeface="Arial" panose="020B0604020202020204" pitchFamily="34" charset="0"/>
              </a:rPr>
              <a:pPr>
                <a:spcBef>
                  <a:spcPct val="0"/>
                </a:spcBef>
              </a:pPr>
              <a:t>44</a:t>
            </a:fld>
            <a:endParaRPr lang="en-GB" altLang="en-US" smtClean="0">
              <a:latin typeface="Arial" panose="020B0604020202020204" pitchFamily="34" charset="0"/>
            </a:endParaRPr>
          </a:p>
        </p:txBody>
      </p:sp>
      <p:sp>
        <p:nvSpPr>
          <p:cNvPr id="26629"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endParaRPr lang="en-GB" altLang="en-US" smtClean="0">
              <a:latin typeface="Arial" panose="020B0604020202020204" pitchFamily="34" charset="0"/>
            </a:endParaRPr>
          </a:p>
        </p:txBody>
      </p:sp>
    </p:spTree>
    <p:extLst>
      <p:ext uri="{BB962C8B-B14F-4D97-AF65-F5344CB8AC3E}">
        <p14:creationId xmlns:p14="http://schemas.microsoft.com/office/powerpoint/2010/main" val="1420153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dirty="0" smtClean="0">
                <a:solidFill>
                  <a:schemeClr val="tx1"/>
                </a:solidFill>
                <a:effectLst/>
                <a:latin typeface="+mn-lt"/>
                <a:ea typeface="+mn-ea"/>
                <a:cs typeface="+mn-cs"/>
              </a:rPr>
              <a:t>The landscape of higher education provision in Kenya has changed dramatically: </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400" dirty="0" smtClean="0"/>
              <a:t>more players and a greater diversity of modes of provision</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400" dirty="0" smtClean="0"/>
              <a:t>national task force exploring the establishment of a national Open University</a:t>
            </a:r>
            <a:endParaRPr lang="en-GB" sz="14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dirty="0" smtClean="0">
                <a:solidFill>
                  <a:schemeClr val="tx1"/>
                </a:solidFill>
                <a:effectLst/>
                <a:latin typeface="+mn-lt"/>
                <a:ea typeface="+mn-ea"/>
                <a:cs typeface="+mn-cs"/>
              </a:rPr>
              <a:t>For ANU,</a:t>
            </a:r>
            <a:r>
              <a:rPr lang="en-GB" sz="1400" kern="1200" baseline="0" dirty="0" smtClean="0">
                <a:solidFill>
                  <a:schemeClr val="tx1"/>
                </a:solidFill>
                <a:effectLst/>
                <a:latin typeface="+mn-lt"/>
                <a:ea typeface="+mn-ea"/>
                <a:cs typeface="+mn-cs"/>
              </a:rPr>
              <a:t> this means that </a:t>
            </a:r>
            <a:r>
              <a:rPr lang="en-GB" sz="1400" kern="1200" dirty="0" smtClean="0">
                <a:solidFill>
                  <a:schemeClr val="tx1"/>
                </a:solidFill>
                <a:effectLst/>
                <a:latin typeface="+mn-lt"/>
                <a:ea typeface="+mn-ea"/>
                <a:cs typeface="+mn-cs"/>
              </a:rPr>
              <a:t>students have a much greater range of options in a much more competitive environment.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dirty="0" smtClean="0">
                <a:solidFill>
                  <a:schemeClr val="tx1"/>
                </a:solidFill>
                <a:effectLst/>
                <a:latin typeface="+mn-lt"/>
                <a:ea typeface="+mn-ea"/>
                <a:cs typeface="+mn-cs"/>
              </a:rPr>
              <a:t>So do faculty</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dirty="0" smtClean="0">
                <a:solidFill>
                  <a:schemeClr val="tx1"/>
                </a:solidFill>
                <a:effectLst/>
                <a:latin typeface="+mn-lt"/>
                <a:ea typeface="+mn-ea"/>
                <a:cs typeface="+mn-cs"/>
              </a:rPr>
              <a:t>ANU has tried to respond by offering a wider range of learning options but, as these have not always been thought through carefully enough and the necessary budgetary, system, policy and human resource strategy changes effected, tensions</a:t>
            </a:r>
            <a:r>
              <a:rPr lang="en-GB" sz="1400" kern="1200" baseline="0" dirty="0" smtClean="0">
                <a:solidFill>
                  <a:schemeClr val="tx1"/>
                </a:solidFill>
                <a:effectLst/>
                <a:latin typeface="+mn-lt"/>
                <a:ea typeface="+mn-ea"/>
                <a:cs typeface="+mn-cs"/>
              </a:rPr>
              <a:t> have grown </a:t>
            </a:r>
            <a:r>
              <a:rPr lang="en-GB" sz="1400" kern="1200" dirty="0" smtClean="0">
                <a:solidFill>
                  <a:schemeClr val="tx1"/>
                </a:solidFill>
                <a:effectLst/>
                <a:latin typeface="+mn-lt"/>
                <a:ea typeface="+mn-ea"/>
                <a:cs typeface="+mn-cs"/>
              </a:rPr>
              <a:t>within ANU between </a:t>
            </a:r>
          </a:p>
          <a:p>
            <a:pPr marL="285750" marR="0" indent="-285750" algn="l" defTabSz="914400" rtl="0" eaLnBrk="1" fontAlgn="auto" latinLnBrk="0" hangingPunct="1">
              <a:lnSpc>
                <a:spcPct val="100000"/>
              </a:lnSpc>
              <a:spcBef>
                <a:spcPts val="0"/>
              </a:spcBef>
              <a:spcAft>
                <a:spcPts val="0"/>
              </a:spcAft>
              <a:buClrTx/>
              <a:buSzTx/>
              <a:buFontTx/>
              <a:buAutoNum type="romanLcPeriod"/>
              <a:tabLst/>
              <a:defRPr/>
            </a:pPr>
            <a:r>
              <a:rPr lang="en-GB" sz="1400" kern="1200" dirty="0" smtClean="0">
                <a:solidFill>
                  <a:schemeClr val="tx1"/>
                </a:solidFill>
                <a:effectLst/>
                <a:latin typeface="+mn-lt"/>
                <a:ea typeface="+mn-ea"/>
                <a:cs typeface="+mn-cs"/>
              </a:rPr>
              <a:t>the interests of students (many of whom are now clearly not getting a good deal as they have access often only to </a:t>
            </a:r>
            <a:r>
              <a:rPr lang="en-GB" sz="1400" kern="1200" dirty="0" err="1" smtClean="0">
                <a:solidFill>
                  <a:schemeClr val="tx1"/>
                </a:solidFill>
                <a:effectLst/>
                <a:latin typeface="+mn-lt"/>
                <a:ea typeface="+mn-ea"/>
                <a:cs typeface="+mn-cs"/>
              </a:rPr>
              <a:t>outdated</a:t>
            </a:r>
            <a:r>
              <a:rPr lang="en-GB" sz="1400" kern="1200" dirty="0" smtClean="0">
                <a:solidFill>
                  <a:schemeClr val="tx1"/>
                </a:solidFill>
                <a:effectLst/>
                <a:latin typeface="+mn-lt"/>
                <a:ea typeface="+mn-ea"/>
                <a:cs typeface="+mn-cs"/>
              </a:rPr>
              <a:t> and inadequate learning resources and decentralised support); </a:t>
            </a:r>
          </a:p>
          <a:p>
            <a:pPr marL="285750" marR="0" indent="-285750" algn="l" defTabSz="914400" rtl="0" eaLnBrk="1" fontAlgn="auto" latinLnBrk="0" hangingPunct="1">
              <a:lnSpc>
                <a:spcPct val="100000"/>
              </a:lnSpc>
              <a:spcBef>
                <a:spcPts val="0"/>
              </a:spcBef>
              <a:spcAft>
                <a:spcPts val="0"/>
              </a:spcAft>
              <a:buClrTx/>
              <a:buSzTx/>
              <a:buFontTx/>
              <a:buAutoNum type="romanLcPeriod"/>
              <a:tabLst/>
              <a:defRPr/>
            </a:pPr>
            <a:r>
              <a:rPr lang="en-GB" sz="1400" kern="1200" dirty="0" smtClean="0">
                <a:solidFill>
                  <a:schemeClr val="tx1"/>
                </a:solidFill>
                <a:effectLst/>
                <a:latin typeface="+mn-lt"/>
                <a:ea typeface="+mn-ea"/>
                <a:cs typeface="+mn-cs"/>
              </a:rPr>
              <a:t>staff (much of the excitement and enthusiasm encountered in 2013 has been lost as staff feel their work commitments have grown but their remuneration has not) and </a:t>
            </a:r>
          </a:p>
          <a:p>
            <a:pPr marL="285750" marR="0" indent="-285750" algn="l" defTabSz="914400" rtl="0" eaLnBrk="1" fontAlgn="auto" latinLnBrk="0" hangingPunct="1">
              <a:lnSpc>
                <a:spcPct val="100000"/>
              </a:lnSpc>
              <a:spcBef>
                <a:spcPts val="0"/>
              </a:spcBef>
              <a:spcAft>
                <a:spcPts val="0"/>
              </a:spcAft>
              <a:buClrTx/>
              <a:buSzTx/>
              <a:buFontTx/>
              <a:buAutoNum type="romanLcPeriod"/>
              <a:tabLst/>
              <a:defRPr/>
            </a:pPr>
            <a:r>
              <a:rPr lang="en-GB" sz="1400" kern="1200" dirty="0" smtClean="0">
                <a:solidFill>
                  <a:schemeClr val="tx1"/>
                </a:solidFill>
                <a:effectLst/>
                <a:latin typeface="+mn-lt"/>
                <a:ea typeface="+mn-ea"/>
                <a:cs typeface="+mn-cs"/>
              </a:rPr>
              <a:t>the institution (which sees declining demand for the services offered at its main campus, concerns raised by the national regulator about the quality of provision at satellite campuses and a core management team whose experience is primarily related to contact provision not resource-based forms of </a:t>
            </a:r>
            <a:r>
              <a:rPr lang="en-GB" sz="1400" kern="1200" dirty="0" err="1" smtClean="0">
                <a:solidFill>
                  <a:schemeClr val="tx1"/>
                </a:solidFill>
                <a:effectLst/>
                <a:latin typeface="+mn-lt"/>
                <a:ea typeface="+mn-ea"/>
                <a:cs typeface="+mn-cs"/>
              </a:rPr>
              <a:t>ODeL</a:t>
            </a:r>
            <a:r>
              <a:rPr lang="en-GB" sz="1400" kern="1200" dirty="0" smtClean="0">
                <a:solidFill>
                  <a:schemeClr val="tx1"/>
                </a:solidFill>
                <a:effectLst/>
                <a:latin typeface="+mn-lt"/>
                <a:ea typeface="+mn-ea"/>
                <a:cs typeface="+mn-cs"/>
              </a:rPr>
              <a:t> provision).</a:t>
            </a:r>
          </a:p>
          <a:p>
            <a:endParaRPr lang="en-GB" dirty="0"/>
          </a:p>
        </p:txBody>
      </p:sp>
      <p:sp>
        <p:nvSpPr>
          <p:cNvPr id="4" name="Slide Number Placeholder 3"/>
          <p:cNvSpPr>
            <a:spLocks noGrp="1"/>
          </p:cNvSpPr>
          <p:nvPr>
            <p:ph type="sldNum" sz="quarter" idx="10"/>
          </p:nvPr>
        </p:nvSpPr>
        <p:spPr/>
        <p:txBody>
          <a:bodyPr/>
          <a:lstStyle/>
          <a:p>
            <a:fld id="{3061469D-161F-4404-B393-57E2DE9BC177}" type="slidenum">
              <a:rPr lang="en-GB" smtClean="0"/>
              <a:t>5</a:t>
            </a:fld>
            <a:endParaRPr lang="en-GB"/>
          </a:p>
        </p:txBody>
      </p:sp>
    </p:spTree>
    <p:extLst>
      <p:ext uri="{BB962C8B-B14F-4D97-AF65-F5344CB8AC3E}">
        <p14:creationId xmlns:p14="http://schemas.microsoft.com/office/powerpoint/2010/main" val="2314624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ltLang="en-US" smtClean="0"/>
              <a:t>10 resources - How to compare  </a:t>
            </a:r>
          </a:p>
        </p:txBody>
      </p:sp>
      <p:sp>
        <p:nvSpPr>
          <p:cNvPr id="3277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en-US" smtClean="0"/>
          </a:p>
        </p:txBody>
      </p:sp>
      <p:sp>
        <p:nvSpPr>
          <p:cNvPr id="3277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C9D57AB-7724-4989-91F5-63EEE6BB9C7F}" type="slidenum">
              <a:rPr lang="en-GB" altLang="en-US" smtClean="0"/>
              <a:pPr/>
              <a:t>45</a:t>
            </a:fld>
            <a:endParaRPr lang="en-GB" altLang="en-US" smtClean="0"/>
          </a:p>
        </p:txBody>
      </p:sp>
    </p:spTree>
    <p:extLst>
      <p:ext uri="{BB962C8B-B14F-4D97-AF65-F5344CB8AC3E}">
        <p14:creationId xmlns:p14="http://schemas.microsoft.com/office/powerpoint/2010/main" val="12756415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600"/>
              </a:spcAft>
            </a:pPr>
            <a:r>
              <a:rPr lang="en-GB" altLang="en-US" sz="1400" smtClean="0"/>
              <a:t>Showcase ‘best’ videos in the featured resources section. </a:t>
            </a:r>
          </a:p>
          <a:p>
            <a:pPr eaLnBrk="1" hangingPunct="1">
              <a:spcBef>
                <a:spcPct val="0"/>
              </a:spcBef>
              <a:spcAft>
                <a:spcPts val="600"/>
              </a:spcAft>
            </a:pPr>
            <a:endParaRPr lang="en-GB" altLang="en-US" sz="1400" smtClean="0"/>
          </a:p>
          <a:p>
            <a:pPr eaLnBrk="1" hangingPunct="1">
              <a:spcBef>
                <a:spcPct val="0"/>
              </a:spcBef>
              <a:spcAft>
                <a:spcPts val="600"/>
              </a:spcAft>
            </a:pPr>
            <a:r>
              <a:rPr lang="en-GB" altLang="en-US" sz="1400" smtClean="0"/>
              <a:t>ILS – new resources </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23594C8-FDC5-4239-9F3C-2AE9AC8B031F}" type="slidenum">
              <a:rPr lang="en-GB" altLang="en-US" smtClean="0">
                <a:latin typeface="Arial" panose="020B0604020202020204" pitchFamily="34" charset="0"/>
              </a:rPr>
              <a:pPr>
                <a:spcBef>
                  <a:spcPct val="0"/>
                </a:spcBef>
              </a:pPr>
              <a:t>46</a:t>
            </a:fld>
            <a:endParaRPr lang="en-GB" altLang="en-US" smtClean="0">
              <a:latin typeface="Arial" panose="020B0604020202020204" pitchFamily="34" charset="0"/>
            </a:endParaRPr>
          </a:p>
        </p:txBody>
      </p:sp>
      <p:sp>
        <p:nvSpPr>
          <p:cNvPr id="34821"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endParaRPr lang="en-GB" altLang="en-US" smtClean="0">
              <a:latin typeface="Arial" panose="020B0604020202020204" pitchFamily="34" charset="0"/>
            </a:endParaRPr>
          </a:p>
        </p:txBody>
      </p:sp>
    </p:spTree>
    <p:extLst>
      <p:ext uri="{BB962C8B-B14F-4D97-AF65-F5344CB8AC3E}">
        <p14:creationId xmlns:p14="http://schemas.microsoft.com/office/powerpoint/2010/main" val="8578965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600"/>
              </a:spcAft>
            </a:pPr>
            <a:endParaRPr lang="en-GB" altLang="en-US" sz="1400"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5BA4147-CA03-43EC-9D0F-06C0D39D2C1E}" type="slidenum">
              <a:rPr lang="en-GB" altLang="en-US" smtClean="0">
                <a:latin typeface="Arial" panose="020B0604020202020204" pitchFamily="34" charset="0"/>
              </a:rPr>
              <a:pPr>
                <a:spcBef>
                  <a:spcPct val="0"/>
                </a:spcBef>
              </a:pPr>
              <a:t>47</a:t>
            </a:fld>
            <a:endParaRPr lang="en-GB" altLang="en-US" smtClean="0">
              <a:latin typeface="Arial" panose="020B0604020202020204" pitchFamily="34" charset="0"/>
            </a:endParaRPr>
          </a:p>
        </p:txBody>
      </p:sp>
      <p:sp>
        <p:nvSpPr>
          <p:cNvPr id="38917"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endParaRPr lang="en-GB" altLang="en-US" smtClean="0">
              <a:latin typeface="Arial" panose="020B0604020202020204" pitchFamily="34" charset="0"/>
            </a:endParaRPr>
          </a:p>
        </p:txBody>
      </p:sp>
    </p:spTree>
    <p:extLst>
      <p:ext uri="{BB962C8B-B14F-4D97-AF65-F5344CB8AC3E}">
        <p14:creationId xmlns:p14="http://schemas.microsoft.com/office/powerpoint/2010/main" val="33970421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61469D-161F-4404-B393-57E2DE9BC177}" type="slidenum">
              <a:rPr lang="en-GB" smtClean="0"/>
              <a:t>48</a:t>
            </a:fld>
            <a:endParaRPr lang="en-GB"/>
          </a:p>
        </p:txBody>
      </p:sp>
    </p:spTree>
    <p:extLst>
      <p:ext uri="{BB962C8B-B14F-4D97-AF65-F5344CB8AC3E}">
        <p14:creationId xmlns:p14="http://schemas.microsoft.com/office/powerpoint/2010/main" val="6070687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sz="2800" dirty="0" smtClean="0"/>
              <a:t>Hewlett OER Agenda </a:t>
            </a:r>
          </a:p>
          <a:p>
            <a:pPr lvl="1"/>
            <a:r>
              <a:rPr lang="en-GB" sz="2400" dirty="0" smtClean="0"/>
              <a:t>Interests for work in Africa / developing world given Hewlett dual focus on OER Infrastructure &amp; Textbooks (e.g. Achieving the Dream grant to Community Colleges?</a:t>
            </a:r>
          </a:p>
          <a:p>
            <a:endParaRPr lang="en-GB" dirty="0"/>
          </a:p>
        </p:txBody>
      </p:sp>
      <p:sp>
        <p:nvSpPr>
          <p:cNvPr id="4" name="Slide Number Placeholder 3"/>
          <p:cNvSpPr>
            <a:spLocks noGrp="1"/>
          </p:cNvSpPr>
          <p:nvPr>
            <p:ph type="sldNum" sz="quarter" idx="10"/>
          </p:nvPr>
        </p:nvSpPr>
        <p:spPr/>
        <p:txBody>
          <a:bodyPr/>
          <a:lstStyle/>
          <a:p>
            <a:fld id="{3061469D-161F-4404-B393-57E2DE9BC177}" type="slidenum">
              <a:rPr lang="en-GB" smtClean="0"/>
              <a:t>59</a:t>
            </a:fld>
            <a:endParaRPr lang="en-GB"/>
          </a:p>
        </p:txBody>
      </p:sp>
    </p:spTree>
    <p:extLst>
      <p:ext uri="{BB962C8B-B14F-4D97-AF65-F5344CB8AC3E}">
        <p14:creationId xmlns:p14="http://schemas.microsoft.com/office/powerpoint/2010/main" val="6524361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400" dirty="0" smtClean="0"/>
              <a:t>We are making a difference / building links between projects, e.g. PHEA individuals who stayed in their institutions and are now having a regional reach- +</a:t>
            </a:r>
          </a:p>
          <a:p>
            <a:endParaRPr lang="en-GB" sz="1400" dirty="0" smtClean="0"/>
          </a:p>
          <a:p>
            <a:r>
              <a:rPr lang="en-GB" sz="1400" b="1" dirty="0" smtClean="0"/>
              <a:t>The OER Africa Vision</a:t>
            </a:r>
          </a:p>
          <a:p>
            <a:r>
              <a:rPr lang="en-GB" sz="1400" dirty="0" smtClean="0">
                <a:effectLst/>
              </a:rPr>
              <a:t>Vibrant and sustainable African education systems and institutions that play a critical role in building and sustaining African societies and economies through free and open development and sharing of common intellectual capital.</a:t>
            </a:r>
            <a:endParaRPr lang="en-GB" sz="1400" dirty="0" smtClean="0"/>
          </a:p>
          <a:p>
            <a:endParaRPr lang="en-GB" sz="1400" b="1" dirty="0" smtClean="0"/>
          </a:p>
          <a:p>
            <a:r>
              <a:rPr lang="en-GB" sz="1400" b="1" dirty="0" smtClean="0"/>
              <a:t>Our Mission</a:t>
            </a:r>
          </a:p>
          <a:p>
            <a:r>
              <a:rPr lang="en-GB" sz="1400" dirty="0" smtClean="0">
                <a:effectLst/>
              </a:rPr>
              <a:t>To establish dynamic networks of African OER practitioners by sensitizing and connecting like-minded educators – teachers, academics, trainers, and policy makers – to develop, share, and adapt OER to meet the education needs of African societies. By creating and sustaining networks of collaboration – face-to-face and online – OER Africa supports African educators and learners to harness the power of OER. In turn, they can develop their capacity and join emerging global OER networks as active participants who showcase Africa’s intellectual property, rather than passive consumers of knowledge produced elsewhere.</a:t>
            </a:r>
            <a:endParaRPr lang="en-GB" sz="1400" dirty="0" smtClean="0"/>
          </a:p>
          <a:p>
            <a:endParaRPr lang="en-GB" dirty="0"/>
          </a:p>
        </p:txBody>
      </p:sp>
      <p:sp>
        <p:nvSpPr>
          <p:cNvPr id="4" name="Slide Number Placeholder 3"/>
          <p:cNvSpPr>
            <a:spLocks noGrp="1"/>
          </p:cNvSpPr>
          <p:nvPr>
            <p:ph type="sldNum" sz="quarter" idx="10"/>
          </p:nvPr>
        </p:nvSpPr>
        <p:spPr/>
        <p:txBody>
          <a:bodyPr/>
          <a:lstStyle/>
          <a:p>
            <a:fld id="{3061469D-161F-4404-B393-57E2DE9BC177}" type="slidenum">
              <a:rPr lang="en-GB" smtClean="0"/>
              <a:t>60</a:t>
            </a:fld>
            <a:endParaRPr lang="en-GB"/>
          </a:p>
        </p:txBody>
      </p:sp>
    </p:spTree>
    <p:extLst>
      <p:ext uri="{BB962C8B-B14F-4D97-AF65-F5344CB8AC3E}">
        <p14:creationId xmlns:p14="http://schemas.microsoft.com/office/powerpoint/2010/main" val="345937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lvl="0"/>
            <a:r>
              <a:rPr lang="en-US" sz="1400" kern="1200" dirty="0" smtClean="0">
                <a:solidFill>
                  <a:schemeClr val="tx1"/>
                </a:solidFill>
                <a:effectLst/>
                <a:latin typeface="+mn-lt"/>
                <a:ea typeface="+mn-ea"/>
                <a:cs typeface="+mn-cs"/>
              </a:rPr>
              <a:t>At a </a:t>
            </a:r>
            <a:r>
              <a:rPr lang="en-US" sz="1400" i="1" kern="1200" dirty="0" smtClean="0">
                <a:solidFill>
                  <a:schemeClr val="tx1"/>
                </a:solidFill>
                <a:effectLst/>
                <a:latin typeface="+mn-lt"/>
                <a:ea typeface="+mn-ea"/>
                <a:cs typeface="+mn-cs"/>
              </a:rPr>
              <a:t>national level,</a:t>
            </a:r>
            <a:r>
              <a:rPr lang="en-US" sz="1400" kern="1200" dirty="0" smtClean="0">
                <a:solidFill>
                  <a:schemeClr val="tx1"/>
                </a:solidFill>
                <a:effectLst/>
                <a:latin typeface="+mn-lt"/>
                <a:ea typeface="+mn-ea"/>
                <a:cs typeface="+mn-cs"/>
              </a:rPr>
              <a:t> there has been a </a:t>
            </a:r>
            <a:r>
              <a:rPr lang="en-US" sz="1400" i="1" kern="1200" dirty="0" smtClean="0">
                <a:solidFill>
                  <a:schemeClr val="tx1"/>
                </a:solidFill>
                <a:effectLst/>
                <a:latin typeface="+mn-lt"/>
                <a:ea typeface="+mn-ea"/>
                <a:cs typeface="+mn-cs"/>
              </a:rPr>
              <a:t>change of President</a:t>
            </a:r>
            <a:r>
              <a:rPr lang="en-US" sz="1400" kern="1200" dirty="0" smtClean="0">
                <a:solidFill>
                  <a:schemeClr val="tx1"/>
                </a:solidFill>
                <a:effectLst/>
                <a:latin typeface="+mn-lt"/>
                <a:ea typeface="+mn-ea"/>
                <a:cs typeface="+mn-cs"/>
              </a:rPr>
              <a:t>, although not of the ruling party. The new incumbent has </a:t>
            </a:r>
            <a:r>
              <a:rPr lang="en-US" sz="1400" i="1" kern="1200" dirty="0" smtClean="0">
                <a:solidFill>
                  <a:schemeClr val="tx1"/>
                </a:solidFill>
                <a:effectLst/>
                <a:latin typeface="+mn-lt"/>
                <a:ea typeface="+mn-ea"/>
                <a:cs typeface="+mn-cs"/>
              </a:rPr>
              <a:t>instituted wide sweeping changes</a:t>
            </a:r>
            <a:r>
              <a:rPr lang="en-US" sz="1400" kern="1200" dirty="0" smtClean="0">
                <a:solidFill>
                  <a:schemeClr val="tx1"/>
                </a:solidFill>
                <a:effectLst/>
                <a:latin typeface="+mn-lt"/>
                <a:ea typeface="+mn-ea"/>
                <a:cs typeface="+mn-cs"/>
              </a:rPr>
              <a:t> that affect all National Universities. These include: restrictions on institutional budgets, academic travel and various academic allowances, dissolution of all contract posts, and new regulations around institutional banking, to name a few. </a:t>
            </a:r>
          </a:p>
          <a:p>
            <a:pPr lvl="0"/>
            <a:endParaRPr lang="en-GB"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It is also reported that all appointments of new university staff must be channeled through government processes and may take up to 9 months to be approved. The situation is also unclear with respect to personnel </a:t>
            </a:r>
            <a:r>
              <a:rPr lang="en-US" sz="1400" kern="1200" dirty="0" err="1" smtClean="0">
                <a:solidFill>
                  <a:schemeClr val="tx1"/>
                </a:solidFill>
                <a:effectLst/>
                <a:latin typeface="+mn-lt"/>
                <a:ea typeface="+mn-ea"/>
                <a:cs typeface="+mn-cs"/>
              </a:rPr>
              <a:t>secondments</a:t>
            </a:r>
            <a:r>
              <a:rPr lang="en-US" sz="1400" kern="1200" dirty="0" smtClean="0">
                <a:solidFill>
                  <a:schemeClr val="tx1"/>
                </a:solidFill>
                <a:effectLst/>
                <a:latin typeface="+mn-lt"/>
                <a:ea typeface="+mn-ea"/>
                <a:cs typeface="+mn-cs"/>
              </a:rPr>
              <a:t>, as it appears that University staff are treated as government employees who may be redeployed elsewhere.</a:t>
            </a:r>
            <a:endParaRPr lang="en-GB" sz="1400" kern="1200" dirty="0" smtClean="0">
              <a:solidFill>
                <a:schemeClr val="tx1"/>
              </a:solidFill>
              <a:effectLst/>
              <a:latin typeface="+mn-lt"/>
              <a:ea typeface="+mn-ea"/>
              <a:cs typeface="+mn-cs"/>
            </a:endParaRPr>
          </a:p>
          <a:p>
            <a:endParaRPr lang="en-US"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The implication for the collaboration with OUT is that there are fewer staff, who are under more time and financial pressure.</a:t>
            </a:r>
          </a:p>
          <a:p>
            <a:endParaRPr lang="en-US" sz="14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t>Source: http://www.tcu.go.tz/index.php/register-of-universities</a:t>
            </a:r>
          </a:p>
          <a:p>
            <a:endParaRPr lang="en-GB" sz="14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061469D-161F-4404-B393-57E2DE9BC177}" type="slidenum">
              <a:rPr lang="en-GB" smtClean="0"/>
              <a:t>6</a:t>
            </a:fld>
            <a:endParaRPr lang="en-GB"/>
          </a:p>
        </p:txBody>
      </p:sp>
    </p:spTree>
    <p:extLst>
      <p:ext uri="{BB962C8B-B14F-4D97-AF65-F5344CB8AC3E}">
        <p14:creationId xmlns:p14="http://schemas.microsoft.com/office/powerpoint/2010/main" val="1055974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Euphoria of independence meant Golden Era (70s); </a:t>
            </a:r>
            <a:r>
              <a:rPr lang="en-GB" dirty="0" err="1" smtClean="0"/>
              <a:t>govt</a:t>
            </a:r>
            <a:r>
              <a:rPr lang="en-GB" dirty="0" smtClean="0"/>
              <a:t> and donor support</a:t>
            </a:r>
          </a:p>
          <a:p>
            <a:r>
              <a:rPr lang="en-GB" dirty="0" smtClean="0"/>
              <a:t>SAPs (80s) - Africa obligated to ‘choose’ between HE and basic education;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dirty="0" smtClean="0"/>
              <a:t>Result included brain drain, structural under-funding, </a:t>
            </a:r>
          </a:p>
          <a:p>
            <a:pPr marL="0" indent="0">
              <a:buFont typeface="Arial" pitchFamily="34" charset="0"/>
              <a:buNone/>
            </a:pPr>
            <a:r>
              <a:rPr lang="en-GB" dirty="0" smtClean="0"/>
              <a:t>Painful recovery (90s)</a:t>
            </a:r>
          </a:p>
          <a:p>
            <a:pPr marL="171450" indent="-171450">
              <a:buFont typeface="Arial" pitchFamily="34" charset="0"/>
              <a:buChar char="•"/>
            </a:pPr>
            <a:r>
              <a:rPr lang="en-GB" dirty="0" smtClean="0"/>
              <a:t>double-intakes / donor funded projects</a:t>
            </a:r>
            <a:r>
              <a:rPr lang="en-GB" baseline="0" dirty="0" smtClean="0"/>
              <a:t> (e.g. unaligned IT systems at </a:t>
            </a:r>
            <a:r>
              <a:rPr lang="en-GB" baseline="0" dirty="0" err="1" smtClean="0"/>
              <a:t>Makerere</a:t>
            </a:r>
            <a:r>
              <a:rPr lang="en-GB" baseline="0" dirty="0" smtClean="0"/>
              <a:t>) / melding of all HE / glorification of the degree</a:t>
            </a:r>
          </a:p>
          <a:p>
            <a:pPr marL="0" indent="0">
              <a:buFont typeface="Arial" pitchFamily="34" charset="0"/>
              <a:buNone/>
            </a:pPr>
            <a:r>
              <a:rPr lang="en-GB" baseline="0" dirty="0" smtClean="0"/>
              <a:t>2000s – </a:t>
            </a:r>
            <a:r>
              <a:rPr lang="en-GB" dirty="0" smtClean="0"/>
              <a:t>struggle  to meet needs of growing and differentiated student base / societal expectations, ‘development’ needs</a:t>
            </a:r>
          </a:p>
          <a:p>
            <a:pPr marL="171450" indent="-171450">
              <a:buFont typeface="Arial" pitchFamily="34" charset="0"/>
              <a:buChar char="•"/>
            </a:pPr>
            <a:r>
              <a:rPr lang="en-GB" baseline="0" dirty="0" smtClean="0"/>
              <a:t>fear of failure / implosion</a:t>
            </a:r>
          </a:p>
          <a:p>
            <a:pPr marL="171450" indent="-171450">
              <a:buFont typeface="Arial" pitchFamily="34" charset="0"/>
              <a:buChar char="•"/>
            </a:pPr>
            <a:r>
              <a:rPr lang="en-GB" baseline="0" dirty="0" smtClean="0"/>
              <a:t>connectivity and opportunities for blended / online / resource based learning</a:t>
            </a:r>
            <a:endParaRPr lang="en-GB" dirty="0" smtClean="0"/>
          </a:p>
          <a:p>
            <a:endParaRPr lang="en-GB" dirty="0" smtClean="0"/>
          </a:p>
          <a:p>
            <a:endParaRPr lang="en-GB" dirty="0" smtClean="0"/>
          </a:p>
          <a:p>
            <a:r>
              <a:rPr lang="en-GB" dirty="0" smtClean="0"/>
              <a:t>HE in Africa is political – no immediate gains for politicians and long-term </a:t>
            </a:r>
            <a:r>
              <a:rPr lang="en-GB" dirty="0" err="1" smtClean="0"/>
              <a:t>headac</a:t>
            </a:r>
            <a:endParaRPr lang="en-GB" dirty="0"/>
          </a:p>
        </p:txBody>
      </p:sp>
      <p:sp>
        <p:nvSpPr>
          <p:cNvPr id="4" name="Slide Number Placeholder 3"/>
          <p:cNvSpPr>
            <a:spLocks noGrp="1"/>
          </p:cNvSpPr>
          <p:nvPr>
            <p:ph type="sldNum" sz="quarter" idx="10"/>
          </p:nvPr>
        </p:nvSpPr>
        <p:spPr/>
        <p:txBody>
          <a:bodyPr/>
          <a:lstStyle/>
          <a:p>
            <a:fld id="{3061469D-161F-4404-B393-57E2DE9BC177}" type="slidenum">
              <a:rPr lang="en-GB" smtClean="0"/>
              <a:t>8</a:t>
            </a:fld>
            <a:endParaRPr lang="en-GB"/>
          </a:p>
        </p:txBody>
      </p:sp>
    </p:spTree>
    <p:extLst>
      <p:ext uri="{BB962C8B-B14F-4D97-AF65-F5344CB8AC3E}">
        <p14:creationId xmlns:p14="http://schemas.microsoft.com/office/powerpoint/2010/main" val="3684383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61469D-161F-4404-B393-57E2DE9BC177}" type="slidenum">
              <a:rPr lang="en-GB" smtClean="0"/>
              <a:t>9</a:t>
            </a:fld>
            <a:endParaRPr lang="en-GB"/>
          </a:p>
        </p:txBody>
      </p:sp>
    </p:spTree>
    <p:extLst>
      <p:ext uri="{BB962C8B-B14F-4D97-AF65-F5344CB8AC3E}">
        <p14:creationId xmlns:p14="http://schemas.microsoft.com/office/powerpoint/2010/main" val="607068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61469D-161F-4404-B393-57E2DE9BC177}" type="slidenum">
              <a:rPr lang="en-GB" smtClean="0"/>
              <a:t>10</a:t>
            </a:fld>
            <a:endParaRPr lang="en-GB"/>
          </a:p>
        </p:txBody>
      </p:sp>
    </p:spTree>
    <p:extLst>
      <p:ext uri="{BB962C8B-B14F-4D97-AF65-F5344CB8AC3E}">
        <p14:creationId xmlns:p14="http://schemas.microsoft.com/office/powerpoint/2010/main" val="3948584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sz="1400" dirty="0" smtClean="0"/>
              <a:t>Students: clearly not getting a good deal as they have access often only to </a:t>
            </a:r>
            <a:r>
              <a:rPr lang="en-GB" sz="1400" dirty="0" err="1" smtClean="0"/>
              <a:t>outdated</a:t>
            </a:r>
            <a:r>
              <a:rPr lang="en-GB" sz="1400" dirty="0" smtClean="0"/>
              <a:t> and inadequate learning resources and decentralised support</a:t>
            </a:r>
          </a:p>
          <a:p>
            <a:r>
              <a:rPr lang="en-GB" sz="1400" dirty="0" smtClean="0"/>
              <a:t>Staff:  early excitement and enthusiasm encountered in 2013 dissipated as staff feel their work commitments have grown but their remuneration has not</a:t>
            </a:r>
          </a:p>
          <a:p>
            <a:r>
              <a:rPr lang="en-GB" sz="1400" dirty="0" smtClean="0"/>
              <a:t>Institution: sees declining demand for the services offered at its main campus, concerns raised by the national regulator about the quality of provision at satellite campuses</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Core management team: their experience is primarily related to contact provision not resource-based forms of </a:t>
            </a:r>
            <a:r>
              <a:rPr lang="en-GB" sz="1400" dirty="0" err="1" smtClean="0"/>
              <a:t>ODeL</a:t>
            </a:r>
            <a:r>
              <a:rPr lang="en-GB" sz="1400" dirty="0" smtClean="0"/>
              <a:t> provision).</a:t>
            </a:r>
          </a:p>
          <a:p>
            <a:endParaRPr lang="en-GB"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Despite obvious synergy between OER and </a:t>
            </a:r>
            <a:r>
              <a:rPr lang="en-GB" sz="1400" dirty="0" err="1" smtClean="0"/>
              <a:t>ODeL</a:t>
            </a:r>
            <a:r>
              <a:rPr lang="en-GB" sz="1400" dirty="0" smtClean="0"/>
              <a:t> provision (RBL), if the nature of quality </a:t>
            </a:r>
            <a:r>
              <a:rPr lang="en-GB" sz="1400" dirty="0" err="1" smtClean="0"/>
              <a:t>ODeL</a:t>
            </a:r>
            <a:r>
              <a:rPr lang="en-GB" sz="1400" dirty="0" smtClean="0"/>
              <a:t> provision is not well understood outside of the dedicated department, and if the activities of that department are not clearly aligned with the strategic objectives of the institution and resourced accordingly, OER mainstreaming will not gain traction because the </a:t>
            </a:r>
            <a:r>
              <a:rPr lang="en-GB" sz="1400" dirty="0" err="1" smtClean="0"/>
              <a:t>ODeL</a:t>
            </a:r>
            <a:r>
              <a:rPr lang="en-GB" sz="1400" dirty="0" smtClean="0"/>
              <a:t> provision it was intended to support is seen as a </a:t>
            </a:r>
            <a:r>
              <a:rPr lang="en-GB" sz="1400" dirty="0" err="1" smtClean="0"/>
              <a:t>sideline</a:t>
            </a:r>
            <a:r>
              <a:rPr lang="en-GB" sz="1400" dirty="0" smtClean="0"/>
              <a:t> and not a core business activity.</a:t>
            </a:r>
          </a:p>
          <a:p>
            <a:endParaRPr lang="en-GB" sz="1400" dirty="0"/>
          </a:p>
        </p:txBody>
      </p:sp>
      <p:sp>
        <p:nvSpPr>
          <p:cNvPr id="4" name="Slide Number Placeholder 3"/>
          <p:cNvSpPr>
            <a:spLocks noGrp="1"/>
          </p:cNvSpPr>
          <p:nvPr>
            <p:ph type="sldNum" sz="quarter" idx="10"/>
          </p:nvPr>
        </p:nvSpPr>
        <p:spPr/>
        <p:txBody>
          <a:bodyPr/>
          <a:lstStyle/>
          <a:p>
            <a:fld id="{3061469D-161F-4404-B393-57E2DE9BC177}" type="slidenum">
              <a:rPr lang="en-GB" smtClean="0"/>
              <a:t>11</a:t>
            </a:fld>
            <a:endParaRPr lang="en-GB"/>
          </a:p>
        </p:txBody>
      </p:sp>
    </p:spTree>
    <p:extLst>
      <p:ext uri="{BB962C8B-B14F-4D97-AF65-F5344CB8AC3E}">
        <p14:creationId xmlns:p14="http://schemas.microsoft.com/office/powerpoint/2010/main" val="860490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2AE3D3E-E36B-4569-8D3D-C0DD719857CA}" type="datetimeFigureOut">
              <a:rPr lang="en-GB" smtClean="0"/>
              <a:t>16/03/2016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1DB6A9-1961-449C-995C-3CFB8C42941F}" type="slidenum">
              <a:rPr lang="en-GB" smtClean="0"/>
              <a:t>‹#›</a:t>
            </a:fld>
            <a:endParaRPr lang="en-GB"/>
          </a:p>
        </p:txBody>
      </p:sp>
    </p:spTree>
    <p:extLst>
      <p:ext uri="{BB962C8B-B14F-4D97-AF65-F5344CB8AC3E}">
        <p14:creationId xmlns:p14="http://schemas.microsoft.com/office/powerpoint/2010/main" val="549835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AE3D3E-E36B-4569-8D3D-C0DD719857CA}" type="datetimeFigureOut">
              <a:rPr lang="en-GB" smtClean="0"/>
              <a:t>16/03/2016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1DB6A9-1961-449C-995C-3CFB8C42941F}" type="slidenum">
              <a:rPr lang="en-GB" smtClean="0"/>
              <a:t>‹#›</a:t>
            </a:fld>
            <a:endParaRPr lang="en-GB"/>
          </a:p>
        </p:txBody>
      </p:sp>
    </p:spTree>
    <p:extLst>
      <p:ext uri="{BB962C8B-B14F-4D97-AF65-F5344CB8AC3E}">
        <p14:creationId xmlns:p14="http://schemas.microsoft.com/office/powerpoint/2010/main" val="2795963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AE3D3E-E36B-4569-8D3D-C0DD719857CA}" type="datetimeFigureOut">
              <a:rPr lang="en-GB" smtClean="0"/>
              <a:t>16/03/2016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1DB6A9-1961-449C-995C-3CFB8C42941F}" type="slidenum">
              <a:rPr lang="en-GB" smtClean="0"/>
              <a:t>‹#›</a:t>
            </a:fld>
            <a:endParaRPr lang="en-GB"/>
          </a:p>
        </p:txBody>
      </p:sp>
    </p:spTree>
    <p:extLst>
      <p:ext uri="{BB962C8B-B14F-4D97-AF65-F5344CB8AC3E}">
        <p14:creationId xmlns:p14="http://schemas.microsoft.com/office/powerpoint/2010/main" val="3676101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2107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buClr>
                <a:srgbClr val="F58320"/>
              </a:buClr>
              <a:buSzPct val="85000"/>
              <a:buFont typeface="Wingdings" pitchFamily="2" charset="2"/>
              <a:buChar char="v"/>
              <a:defRPr/>
            </a:lvl2pPr>
            <a:lvl3pPr>
              <a:buClr>
                <a:srgbClr val="F58320"/>
              </a:buClr>
              <a:buSzPct val="85000"/>
              <a:buFont typeface="Wingdings" pitchFamily="2" charset="2"/>
              <a:buChar char="v"/>
              <a:defRPr/>
            </a:lvl3pPr>
            <a:lvl4pPr>
              <a:buClr>
                <a:srgbClr val="F58320"/>
              </a:buClr>
              <a:buSzPct val="85000"/>
              <a:buFont typeface="Wingdings" pitchFamily="2" charset="2"/>
              <a:buChar char="v"/>
              <a:defRPr/>
            </a:lvl4pPr>
            <a:lvl5pPr>
              <a:buClr>
                <a:srgbClr val="F58320"/>
              </a:buClr>
              <a:buSzPct val="85000"/>
              <a:buFont typeface="Wingdings" pitchFamily="2" charset="2"/>
              <a:buChar char="v"/>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p:txBody>
          <a:bodyPr/>
          <a:lstStyle/>
          <a:p>
            <a:pPr>
              <a:defRPr/>
            </a:pPr>
            <a:fld id="{1D837F7F-9B60-4506-B266-F6EFAEFB4836}" type="datetime1">
              <a:rPr lang="en-GB" smtClean="0">
                <a:solidFill>
                  <a:prstClr val="black">
                    <a:tint val="75000"/>
                  </a:prstClr>
                </a:solidFill>
              </a:rPr>
              <a:pPr>
                <a:defRPr/>
              </a:pPr>
              <a:t>16/03/2016</a:t>
            </a:fld>
            <a:endParaRPr lang="en-US">
              <a:solidFill>
                <a:prstClr val="black">
                  <a:tint val="75000"/>
                </a:prstClr>
              </a:solidFill>
            </a:endParaRPr>
          </a:p>
        </p:txBody>
      </p:sp>
      <p:sp>
        <p:nvSpPr>
          <p:cNvPr id="9" name="Footer Placeholder 8"/>
          <p:cNvSpPr>
            <a:spLocks noGrp="1"/>
          </p:cNvSpPr>
          <p:nvPr>
            <p:ph type="ftr" sz="quarter" idx="11"/>
          </p:nvPr>
        </p:nvSpPr>
        <p:spPr/>
        <p:txBody>
          <a:bodyPr/>
          <a:lstStyle/>
          <a:p>
            <a:pPr>
              <a:defRPr/>
            </a:pPr>
            <a:endParaRPr lang="en-US">
              <a:solidFill>
                <a:prstClr val="black">
                  <a:tint val="75000"/>
                </a:prstClr>
              </a:solidFill>
            </a:endParaRPr>
          </a:p>
        </p:txBody>
      </p:sp>
      <p:sp>
        <p:nvSpPr>
          <p:cNvPr id="10" name="Slide Number Placeholder 9"/>
          <p:cNvSpPr>
            <a:spLocks noGrp="1"/>
          </p:cNvSpPr>
          <p:nvPr>
            <p:ph type="sldNum" sz="quarter" idx="12"/>
          </p:nvPr>
        </p:nvSpPr>
        <p:spPr/>
        <p:txBody>
          <a:bodyPr/>
          <a:lstStyle/>
          <a:p>
            <a:pPr>
              <a:defRPr/>
            </a:pPr>
            <a:fld id="{6566EC97-2466-464D-88B6-8435D9D972E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49951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8618FA8-8AC3-41A3-9428-D51060F1BF89}" type="datetime1">
              <a:rPr lang="en-GB" smtClean="0">
                <a:solidFill>
                  <a:prstClr val="black">
                    <a:tint val="75000"/>
                  </a:prstClr>
                </a:solidFill>
              </a:rPr>
              <a:pPr>
                <a:defRPr/>
              </a:pPr>
              <a:t>16/03/2016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57FB4D2-CB21-4612-B8B3-7DCD8447168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115489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E1B4B1B-37EB-4F9F-A7D6-59032A17AF50}" type="datetime1">
              <a:rPr lang="en-GB" smtClean="0">
                <a:solidFill>
                  <a:prstClr val="black">
                    <a:tint val="75000"/>
                  </a:prstClr>
                </a:solidFill>
              </a:rPr>
              <a:pPr>
                <a:defRPr/>
              </a:pPr>
              <a:t>16/03/2016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E276CC3-2D46-462B-8178-0D12D07E03D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4370467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818B994-90B1-460C-86F4-10A67AC9C98A}" type="datetime1">
              <a:rPr lang="en-GB" smtClean="0">
                <a:solidFill>
                  <a:prstClr val="black">
                    <a:tint val="75000"/>
                  </a:prstClr>
                </a:solidFill>
              </a:rPr>
              <a:pPr>
                <a:defRPr/>
              </a:pPr>
              <a:t>16/03/2016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2378693-E414-4B41-9DF8-661A8C66C1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50582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B29BE19-FFC4-4C17-9CD3-7C48ED516C8F}" type="datetime1">
              <a:rPr lang="en-GB" smtClean="0">
                <a:solidFill>
                  <a:prstClr val="black">
                    <a:tint val="75000"/>
                  </a:prstClr>
                </a:solidFill>
              </a:rPr>
              <a:pPr>
                <a:defRPr/>
              </a:pPr>
              <a:t>16/03/2016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B60557A-7753-42D2-AA88-5FF66885EAF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29273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2F331B-9A4A-42BB-BDAF-C65CBE9B3E5B}" type="datetime1">
              <a:rPr lang="en-GB" smtClean="0">
                <a:solidFill>
                  <a:prstClr val="black">
                    <a:tint val="75000"/>
                  </a:prstClr>
                </a:solidFill>
              </a:rPr>
              <a:pPr>
                <a:defRPr/>
              </a:pPr>
              <a:t>16/03/2016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D822582-5761-49B7-B596-7CEC95A594D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1184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4F4BED8-AAFB-475C-8022-1570120EB671}" type="datetime1">
              <a:rPr lang="en-GB" smtClean="0">
                <a:solidFill>
                  <a:prstClr val="black">
                    <a:tint val="75000"/>
                  </a:prstClr>
                </a:solidFill>
              </a:rPr>
              <a:pPr>
                <a:defRPr/>
              </a:pPr>
              <a:t>16/03/2016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4DA64B9-56F8-4AE5-B8B5-7CD801C59C6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79363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AE3D3E-E36B-4569-8D3D-C0DD719857CA}" type="datetimeFigureOut">
              <a:rPr lang="en-GB" smtClean="0"/>
              <a:t>16/03/2016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1DB6A9-1961-449C-995C-3CFB8C42941F}" type="slidenum">
              <a:rPr lang="en-GB" smtClean="0"/>
              <a:t>‹#›</a:t>
            </a:fld>
            <a:endParaRPr lang="en-GB"/>
          </a:p>
        </p:txBody>
      </p:sp>
    </p:spTree>
    <p:extLst>
      <p:ext uri="{BB962C8B-B14F-4D97-AF65-F5344CB8AC3E}">
        <p14:creationId xmlns:p14="http://schemas.microsoft.com/office/powerpoint/2010/main" val="34736753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FBE61B2-8E0A-47B0-99CF-5F662B65DE82}" type="datetime1">
              <a:rPr lang="en-GB" smtClean="0">
                <a:solidFill>
                  <a:prstClr val="black">
                    <a:tint val="75000"/>
                  </a:prstClr>
                </a:solidFill>
              </a:rPr>
              <a:pPr>
                <a:defRPr/>
              </a:pPr>
              <a:t>16/03/2016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08F19E7-68CF-4385-A8CA-BE8E7D8B3BF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833225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52F02B2-1F96-439E-A118-64DB08D4B3DB}" type="datetime1">
              <a:rPr lang="en-GB" smtClean="0">
                <a:solidFill>
                  <a:prstClr val="black">
                    <a:tint val="75000"/>
                  </a:prstClr>
                </a:solidFill>
              </a:rPr>
              <a:pPr>
                <a:defRPr/>
              </a:pPr>
              <a:t>16/03/2016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9BE4931-EF61-4B9A-B4CD-AA78B6D7728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874156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F002E3-E874-4512-A430-1B80C98D6007}" type="datetime1">
              <a:rPr lang="en-GB" smtClean="0">
                <a:solidFill>
                  <a:prstClr val="black">
                    <a:tint val="75000"/>
                  </a:prstClr>
                </a:solidFill>
              </a:rPr>
              <a:pPr>
                <a:defRPr/>
              </a:pPr>
              <a:t>16/03/2016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748164B-A6E2-4192-AA4B-1734DD772B6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270175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553221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buClr>
                <a:srgbClr val="F58320"/>
              </a:buClr>
              <a:buSzPct val="85000"/>
              <a:buFont typeface="Wingdings" pitchFamily="2" charset="2"/>
              <a:buChar char="v"/>
              <a:defRPr/>
            </a:lvl2pPr>
            <a:lvl3pPr>
              <a:buClr>
                <a:srgbClr val="F58320"/>
              </a:buClr>
              <a:buSzPct val="85000"/>
              <a:buFont typeface="Wingdings" pitchFamily="2" charset="2"/>
              <a:buChar char="v"/>
              <a:defRPr/>
            </a:lvl3pPr>
            <a:lvl4pPr>
              <a:buClr>
                <a:srgbClr val="F58320"/>
              </a:buClr>
              <a:buSzPct val="85000"/>
              <a:buFont typeface="Wingdings" pitchFamily="2" charset="2"/>
              <a:buChar char="v"/>
              <a:defRPr/>
            </a:lvl4pPr>
            <a:lvl5pPr>
              <a:buClr>
                <a:srgbClr val="F58320"/>
              </a:buClr>
              <a:buSzPct val="85000"/>
              <a:buFont typeface="Wingdings" pitchFamily="2" charset="2"/>
              <a:buChar char="v"/>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p:txBody>
          <a:bodyPr/>
          <a:lstStyle/>
          <a:p>
            <a:pPr>
              <a:defRPr/>
            </a:pPr>
            <a:fld id="{1D837F7F-9B60-4506-B266-F6EFAEFB4836}" type="datetime1">
              <a:rPr lang="en-GB" smtClean="0">
                <a:solidFill>
                  <a:prstClr val="black">
                    <a:tint val="75000"/>
                  </a:prstClr>
                </a:solidFill>
              </a:rPr>
              <a:pPr>
                <a:defRPr/>
              </a:pPr>
              <a:t>16/03/2016</a:t>
            </a:fld>
            <a:endParaRPr lang="en-US">
              <a:solidFill>
                <a:prstClr val="black">
                  <a:tint val="75000"/>
                </a:prstClr>
              </a:solidFill>
            </a:endParaRPr>
          </a:p>
        </p:txBody>
      </p:sp>
      <p:sp>
        <p:nvSpPr>
          <p:cNvPr id="9" name="Footer Placeholder 8"/>
          <p:cNvSpPr>
            <a:spLocks noGrp="1"/>
          </p:cNvSpPr>
          <p:nvPr>
            <p:ph type="ftr" sz="quarter" idx="11"/>
          </p:nvPr>
        </p:nvSpPr>
        <p:spPr/>
        <p:txBody>
          <a:bodyPr/>
          <a:lstStyle/>
          <a:p>
            <a:pPr>
              <a:defRPr/>
            </a:pPr>
            <a:endParaRPr lang="en-US">
              <a:solidFill>
                <a:prstClr val="black">
                  <a:tint val="75000"/>
                </a:prstClr>
              </a:solidFill>
            </a:endParaRPr>
          </a:p>
        </p:txBody>
      </p:sp>
      <p:sp>
        <p:nvSpPr>
          <p:cNvPr id="10" name="Slide Number Placeholder 9"/>
          <p:cNvSpPr>
            <a:spLocks noGrp="1"/>
          </p:cNvSpPr>
          <p:nvPr>
            <p:ph type="sldNum" sz="quarter" idx="12"/>
          </p:nvPr>
        </p:nvSpPr>
        <p:spPr/>
        <p:txBody>
          <a:bodyPr/>
          <a:lstStyle/>
          <a:p>
            <a:pPr>
              <a:defRPr/>
            </a:pPr>
            <a:fld id="{6566EC97-2466-464D-88B6-8435D9D972E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22477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AE3D3E-E36B-4569-8D3D-C0DD719857CA}" type="datetimeFigureOut">
              <a:rPr lang="en-GB" smtClean="0"/>
              <a:t>16/03/2016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1DB6A9-1961-449C-995C-3CFB8C42941F}" type="slidenum">
              <a:rPr lang="en-GB" smtClean="0"/>
              <a:t>‹#›</a:t>
            </a:fld>
            <a:endParaRPr lang="en-GB"/>
          </a:p>
        </p:txBody>
      </p:sp>
    </p:spTree>
    <p:extLst>
      <p:ext uri="{BB962C8B-B14F-4D97-AF65-F5344CB8AC3E}">
        <p14:creationId xmlns:p14="http://schemas.microsoft.com/office/powerpoint/2010/main" val="2881508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2AE3D3E-E36B-4569-8D3D-C0DD719857CA}" type="datetimeFigureOut">
              <a:rPr lang="en-GB" smtClean="0"/>
              <a:t>16/03/2016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1DB6A9-1961-449C-995C-3CFB8C42941F}" type="slidenum">
              <a:rPr lang="en-GB" smtClean="0"/>
              <a:t>‹#›</a:t>
            </a:fld>
            <a:endParaRPr lang="en-GB"/>
          </a:p>
        </p:txBody>
      </p:sp>
    </p:spTree>
    <p:extLst>
      <p:ext uri="{BB962C8B-B14F-4D97-AF65-F5344CB8AC3E}">
        <p14:creationId xmlns:p14="http://schemas.microsoft.com/office/powerpoint/2010/main" val="2449106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2AE3D3E-E36B-4569-8D3D-C0DD719857CA}" type="datetimeFigureOut">
              <a:rPr lang="en-GB" smtClean="0"/>
              <a:t>16/03/2016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E1DB6A9-1961-449C-995C-3CFB8C42941F}" type="slidenum">
              <a:rPr lang="en-GB" smtClean="0"/>
              <a:t>‹#›</a:t>
            </a:fld>
            <a:endParaRPr lang="en-GB"/>
          </a:p>
        </p:txBody>
      </p:sp>
    </p:spTree>
    <p:extLst>
      <p:ext uri="{BB962C8B-B14F-4D97-AF65-F5344CB8AC3E}">
        <p14:creationId xmlns:p14="http://schemas.microsoft.com/office/powerpoint/2010/main" val="3984410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2AE3D3E-E36B-4569-8D3D-C0DD719857CA}" type="datetimeFigureOut">
              <a:rPr lang="en-GB" smtClean="0"/>
              <a:t>16/03/2016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E1DB6A9-1961-449C-995C-3CFB8C42941F}" type="slidenum">
              <a:rPr lang="en-GB" smtClean="0"/>
              <a:t>‹#›</a:t>
            </a:fld>
            <a:endParaRPr lang="en-GB"/>
          </a:p>
        </p:txBody>
      </p:sp>
    </p:spTree>
    <p:extLst>
      <p:ext uri="{BB962C8B-B14F-4D97-AF65-F5344CB8AC3E}">
        <p14:creationId xmlns:p14="http://schemas.microsoft.com/office/powerpoint/2010/main" val="3431306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AE3D3E-E36B-4569-8D3D-C0DD719857CA}" type="datetimeFigureOut">
              <a:rPr lang="en-GB" smtClean="0"/>
              <a:t>16/03/2016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E1DB6A9-1961-449C-995C-3CFB8C42941F}" type="slidenum">
              <a:rPr lang="en-GB" smtClean="0"/>
              <a:t>‹#›</a:t>
            </a:fld>
            <a:endParaRPr lang="en-GB"/>
          </a:p>
        </p:txBody>
      </p:sp>
    </p:spTree>
    <p:extLst>
      <p:ext uri="{BB962C8B-B14F-4D97-AF65-F5344CB8AC3E}">
        <p14:creationId xmlns:p14="http://schemas.microsoft.com/office/powerpoint/2010/main" val="1611173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AE3D3E-E36B-4569-8D3D-C0DD719857CA}" type="datetimeFigureOut">
              <a:rPr lang="en-GB" smtClean="0"/>
              <a:t>16/03/2016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1DB6A9-1961-449C-995C-3CFB8C42941F}" type="slidenum">
              <a:rPr lang="en-GB" smtClean="0"/>
              <a:t>‹#›</a:t>
            </a:fld>
            <a:endParaRPr lang="en-GB"/>
          </a:p>
        </p:txBody>
      </p:sp>
    </p:spTree>
    <p:extLst>
      <p:ext uri="{BB962C8B-B14F-4D97-AF65-F5344CB8AC3E}">
        <p14:creationId xmlns:p14="http://schemas.microsoft.com/office/powerpoint/2010/main" val="2445629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AE3D3E-E36B-4569-8D3D-C0DD719857CA}" type="datetimeFigureOut">
              <a:rPr lang="en-GB" smtClean="0"/>
              <a:t>16/03/2016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1DB6A9-1961-449C-995C-3CFB8C42941F}" type="slidenum">
              <a:rPr lang="en-GB" smtClean="0"/>
              <a:t>‹#›</a:t>
            </a:fld>
            <a:endParaRPr lang="en-GB"/>
          </a:p>
        </p:txBody>
      </p:sp>
    </p:spTree>
    <p:extLst>
      <p:ext uri="{BB962C8B-B14F-4D97-AF65-F5344CB8AC3E}">
        <p14:creationId xmlns:p14="http://schemas.microsoft.com/office/powerpoint/2010/main" val="4085701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AE3D3E-E36B-4569-8D3D-C0DD719857CA}" type="datetimeFigureOut">
              <a:rPr lang="en-GB" smtClean="0"/>
              <a:t>16/03/2016</a:t>
            </a:fld>
            <a:endParaRPr lang="en-GB"/>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1DB6A9-1961-449C-995C-3CFB8C42941F}" type="slidenum">
              <a:rPr lang="en-GB" smtClean="0"/>
              <a:t>‹#›</a:t>
            </a:fld>
            <a:endParaRPr lang="en-GB"/>
          </a:p>
        </p:txBody>
      </p:sp>
    </p:spTree>
    <p:extLst>
      <p:ext uri="{BB962C8B-B14F-4D97-AF65-F5344CB8AC3E}">
        <p14:creationId xmlns:p14="http://schemas.microsoft.com/office/powerpoint/2010/main" val="3435136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7200" y="274639"/>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 name="Text Placeholder 2"/>
          <p:cNvSpPr>
            <a:spLocks noGrp="1"/>
          </p:cNvSpPr>
          <p:nvPr>
            <p:ph type="body" idx="1"/>
          </p:nvPr>
        </p:nvSpPr>
        <p:spPr bwMode="auto">
          <a:xfrm>
            <a:off x="457200" y="1600200"/>
            <a:ext cx="82296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D837F7F-9B60-4506-B266-F6EFAEFB4836}" type="datetime1">
              <a:rPr lang="en-GB" smtClean="0">
                <a:solidFill>
                  <a:prstClr val="black">
                    <a:tint val="75000"/>
                  </a:prstClr>
                </a:solidFill>
              </a:rPr>
              <a:pPr>
                <a:defRPr/>
              </a:pPr>
              <a:t>16/03/2016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566EC97-2466-464D-88B6-8435D9D972E7}" type="slidenum">
              <a:rPr lang="en-US">
                <a:solidFill>
                  <a:prstClr val="black">
                    <a:tint val="75000"/>
                  </a:prstClr>
                </a:solidFill>
              </a:rPr>
              <a:pPr>
                <a:defRPr/>
              </a:pPr>
              <a:t>‹#›</a:t>
            </a:fld>
            <a:endParaRPr lang="en-US">
              <a:solidFill>
                <a:prstClr val="black">
                  <a:tint val="75000"/>
                </a:prstClr>
              </a:solidFill>
            </a:endParaRPr>
          </a:p>
        </p:txBody>
      </p:sp>
      <p:sp>
        <p:nvSpPr>
          <p:cNvPr id="8" name="Rectangle 7"/>
          <p:cNvSpPr/>
          <p:nvPr/>
        </p:nvSpPr>
        <p:spPr>
          <a:xfrm>
            <a:off x="0" y="5786437"/>
            <a:ext cx="9144000" cy="1071563"/>
          </a:xfrm>
          <a:prstGeom prst="rect">
            <a:avLst/>
          </a:pr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Date Placeholder 13"/>
          <p:cNvSpPr txBox="1">
            <a:spLocks/>
          </p:cNvSpPr>
          <p:nvPr/>
        </p:nvSpPr>
        <p:spPr>
          <a:xfrm>
            <a:off x="1" y="6492876"/>
            <a:ext cx="4276725" cy="365125"/>
          </a:xfrm>
          <a:prstGeom prst="rect">
            <a:avLst/>
          </a:prstGeom>
        </p:spPr>
        <p:txBody>
          <a:bodyPr anchor="b"/>
          <a:lstStyle>
            <a:lvl1pPr algn="l" eaLnBrk="1" latinLnBrk="0" hangingPunct="1">
              <a:defRPr kumimoji="0" sz="1000">
                <a:solidFill>
                  <a:schemeClr val="tx1">
                    <a:shade val="50000"/>
                  </a:schemeClr>
                </a:solidFill>
              </a:defRPr>
            </a:lvl1pPr>
          </a:lstStyle>
          <a:p>
            <a:pPr>
              <a:defRPr/>
            </a:pPr>
            <a:endParaRPr lang="en-GB" sz="1200" dirty="0" smtClean="0">
              <a:solidFill>
                <a:srgbClr val="B58D0B"/>
              </a:solidFill>
              <a:latin typeface="Arial Rounded MT Bold" pitchFamily="34" charset="0"/>
            </a:endParaRPr>
          </a:p>
          <a:p>
            <a:pPr>
              <a:defRPr/>
            </a:pPr>
            <a:endParaRPr lang="en-GB" dirty="0" smtClean="0">
              <a:solidFill>
                <a:srgbClr val="EEECE1">
                  <a:lumMod val="50000"/>
                </a:srgbClr>
              </a:solidFill>
            </a:endParaRPr>
          </a:p>
          <a:p>
            <a:pPr>
              <a:defRPr/>
            </a:pPr>
            <a:endParaRPr lang="en-GB" dirty="0">
              <a:solidFill>
                <a:srgbClr val="EEECE1">
                  <a:lumMod val="50000"/>
                </a:srgbClr>
              </a:solidFill>
            </a:endParaRPr>
          </a:p>
        </p:txBody>
      </p:sp>
      <p:sp>
        <p:nvSpPr>
          <p:cNvPr id="10" name="Slide Number Placeholder 22"/>
          <p:cNvSpPr txBox="1">
            <a:spLocks/>
          </p:cNvSpPr>
          <p:nvPr/>
        </p:nvSpPr>
        <p:spPr>
          <a:xfrm>
            <a:off x="7924800" y="6416676"/>
            <a:ext cx="762000" cy="365125"/>
          </a:xfrm>
          <a:prstGeom prst="rect">
            <a:avLst/>
          </a:prstGeom>
        </p:spPr>
        <p:txBody>
          <a:bodyPr lIns="0" rIns="0" anchor="b"/>
          <a:lstStyle>
            <a:lvl1pPr algn="r" eaLnBrk="1" latinLnBrk="0" hangingPunct="1">
              <a:defRPr kumimoji="0" sz="1200">
                <a:solidFill>
                  <a:schemeClr val="tx1">
                    <a:shade val="50000"/>
                  </a:schemeClr>
                </a:solidFill>
              </a:defRPr>
            </a:lvl1pPr>
          </a:lstStyle>
          <a:p>
            <a:pPr>
              <a:defRPr/>
            </a:pPr>
            <a:fld id="{B6BDF520-AA79-422F-87F2-4ED78819377A}" type="slidenum">
              <a:rPr lang="en-GB" smtClean="0">
                <a:solidFill>
                  <a:prstClr val="black">
                    <a:shade val="50000"/>
                  </a:prstClr>
                </a:solidFill>
              </a:rPr>
              <a:pPr>
                <a:defRPr/>
              </a:pPr>
              <a:t>‹#›</a:t>
            </a:fld>
            <a:endParaRPr lang="en-GB">
              <a:solidFill>
                <a:prstClr val="black">
                  <a:shade val="50000"/>
                </a:prstClr>
              </a:solidFill>
            </a:endParaRPr>
          </a:p>
        </p:txBody>
      </p:sp>
      <p:pic>
        <p:nvPicPr>
          <p:cNvPr id="1034" name="Picture 6" descr="logo_drafts v7 feb25.jpg"/>
          <p:cNvPicPr>
            <a:picLocks noChangeAspect="1"/>
          </p:cNvPicPr>
          <p:nvPr/>
        </p:nvPicPr>
        <p:blipFill>
          <a:blip r:embed="rId15" cstate="print"/>
          <a:srcRect l="7031" t="13235" r="67188" b="67068"/>
          <a:stretch>
            <a:fillRect/>
          </a:stretch>
        </p:blipFill>
        <p:spPr bwMode="auto">
          <a:xfrm>
            <a:off x="6786565" y="5786437"/>
            <a:ext cx="2357437" cy="1071563"/>
          </a:xfrm>
          <a:prstGeom prst="rect">
            <a:avLst/>
          </a:prstGeom>
          <a:noFill/>
          <a:ln w="9525">
            <a:noFill/>
            <a:miter lim="800000"/>
            <a:headEnd/>
            <a:tailEnd/>
          </a:ln>
        </p:spPr>
      </p:pic>
      <p:pic>
        <p:nvPicPr>
          <p:cNvPr id="1035" name="Picture 7" descr="C:\Users\Catherine\Pictures\OER Africa\SAIDE logo.jpg"/>
          <p:cNvPicPr>
            <a:picLocks noChangeAspect="1" noChangeArrowheads="1"/>
          </p:cNvPicPr>
          <p:nvPr/>
        </p:nvPicPr>
        <p:blipFill>
          <a:blip r:embed="rId16" cstate="print"/>
          <a:srcRect/>
          <a:stretch>
            <a:fillRect/>
          </a:stretch>
        </p:blipFill>
        <p:spPr bwMode="auto">
          <a:xfrm>
            <a:off x="228600" y="5943600"/>
            <a:ext cx="1905000" cy="838200"/>
          </a:xfrm>
          <a:prstGeom prst="rect">
            <a:avLst/>
          </a:prstGeom>
          <a:noFill/>
          <a:ln w="9525">
            <a:noFill/>
            <a:miter lim="800000"/>
            <a:headEnd/>
            <a:tailEnd/>
          </a:ln>
        </p:spPr>
      </p:pic>
    </p:spTree>
    <p:extLst>
      <p:ext uri="{BB962C8B-B14F-4D97-AF65-F5344CB8AC3E}">
        <p14:creationId xmlns:p14="http://schemas.microsoft.com/office/powerpoint/2010/main" val="388142797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sldNum="0" hdr="0" ftr="0" dt="0"/>
  <p:txStyles>
    <p:titleStyle>
      <a:lvl1pPr algn="r" rtl="0" eaLnBrk="0" fontAlgn="base" hangingPunct="0">
        <a:spcBef>
          <a:spcPct val="0"/>
        </a:spcBef>
        <a:spcAft>
          <a:spcPct val="0"/>
        </a:spcAft>
        <a:defRPr sz="3600" kern="1200">
          <a:solidFill>
            <a:srgbClr val="F5801F"/>
          </a:solidFill>
          <a:effectLst>
            <a:outerShdw blurRad="38100" dist="38100" dir="2700000" algn="tl">
              <a:srgbClr val="000000">
                <a:alpha val="43137"/>
              </a:srgbClr>
            </a:outerShdw>
          </a:effectLst>
          <a:latin typeface="Arial Rounded MT Bold" pitchFamily="34" charset="0"/>
          <a:ea typeface="+mj-ea"/>
          <a:cs typeface="+mj-cs"/>
        </a:defRPr>
      </a:lvl1pPr>
      <a:lvl2pPr algn="r" rtl="0" eaLnBrk="0" fontAlgn="base" hangingPunct="0">
        <a:spcBef>
          <a:spcPct val="0"/>
        </a:spcBef>
        <a:spcAft>
          <a:spcPct val="0"/>
        </a:spcAft>
        <a:defRPr sz="3600">
          <a:solidFill>
            <a:srgbClr val="F5801F"/>
          </a:solidFill>
          <a:latin typeface="Arial Rounded MT Bold" pitchFamily="34" charset="0"/>
        </a:defRPr>
      </a:lvl2pPr>
      <a:lvl3pPr algn="r" rtl="0" eaLnBrk="0" fontAlgn="base" hangingPunct="0">
        <a:spcBef>
          <a:spcPct val="0"/>
        </a:spcBef>
        <a:spcAft>
          <a:spcPct val="0"/>
        </a:spcAft>
        <a:defRPr sz="3600">
          <a:solidFill>
            <a:srgbClr val="F5801F"/>
          </a:solidFill>
          <a:latin typeface="Arial Rounded MT Bold" pitchFamily="34" charset="0"/>
        </a:defRPr>
      </a:lvl3pPr>
      <a:lvl4pPr algn="r" rtl="0" eaLnBrk="0" fontAlgn="base" hangingPunct="0">
        <a:spcBef>
          <a:spcPct val="0"/>
        </a:spcBef>
        <a:spcAft>
          <a:spcPct val="0"/>
        </a:spcAft>
        <a:defRPr sz="3600">
          <a:solidFill>
            <a:srgbClr val="F5801F"/>
          </a:solidFill>
          <a:latin typeface="Arial Rounded MT Bold" pitchFamily="34" charset="0"/>
        </a:defRPr>
      </a:lvl4pPr>
      <a:lvl5pPr algn="r" rtl="0" eaLnBrk="0" fontAlgn="base" hangingPunct="0">
        <a:spcBef>
          <a:spcPct val="0"/>
        </a:spcBef>
        <a:spcAft>
          <a:spcPct val="0"/>
        </a:spcAft>
        <a:defRPr sz="3600">
          <a:solidFill>
            <a:srgbClr val="F5801F"/>
          </a:solidFill>
          <a:latin typeface="Arial Rounded MT Bold"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573201"/>
          </a:solidFill>
          <a:latin typeface="Arial Rounded MT Bold" pitchFamily="34" charset="0"/>
          <a:ea typeface="+mn-ea"/>
          <a:cs typeface="+mn-cs"/>
        </a:defRPr>
      </a:lvl1pPr>
      <a:lvl2pPr marL="742950" indent="-285750" algn="l" rtl="0" eaLnBrk="0" fontAlgn="base" hangingPunct="0">
        <a:spcBef>
          <a:spcPct val="20000"/>
        </a:spcBef>
        <a:spcAft>
          <a:spcPct val="0"/>
        </a:spcAft>
        <a:buFont typeface="Arial" charset="0"/>
        <a:buChar char="–"/>
        <a:defRPr sz="2400" kern="1200">
          <a:solidFill>
            <a:srgbClr val="573201"/>
          </a:solidFill>
          <a:latin typeface="Arial Rounded MT Bold"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573201"/>
          </a:solidFill>
          <a:latin typeface="Arial Rounded MT Bold" pitchFamily="34" charset="0"/>
          <a:ea typeface="+mn-ea"/>
          <a:cs typeface="+mn-cs"/>
        </a:defRPr>
      </a:lvl3pPr>
      <a:lvl4pPr marL="1600200" indent="-228600" algn="l" rtl="0" eaLnBrk="0" fontAlgn="base" hangingPunct="0">
        <a:spcBef>
          <a:spcPct val="20000"/>
        </a:spcBef>
        <a:spcAft>
          <a:spcPct val="0"/>
        </a:spcAft>
        <a:buFont typeface="Arial" charset="0"/>
        <a:buChar char="–"/>
        <a:defRPr sz="2400" kern="1200">
          <a:solidFill>
            <a:srgbClr val="573201"/>
          </a:solidFill>
          <a:latin typeface="Arial Rounded MT Bold" pitchFamily="34" charset="0"/>
          <a:ea typeface="+mn-ea"/>
          <a:cs typeface="+mn-cs"/>
        </a:defRPr>
      </a:lvl4pPr>
      <a:lvl5pPr marL="2057400" indent="-228600" algn="l" rtl="0" eaLnBrk="0" fontAlgn="base" hangingPunct="0">
        <a:spcBef>
          <a:spcPct val="20000"/>
        </a:spcBef>
        <a:spcAft>
          <a:spcPct val="0"/>
        </a:spcAft>
        <a:buFont typeface="Arial" charset="0"/>
        <a:buChar char="»"/>
        <a:defRPr sz="2400" kern="1200">
          <a:solidFill>
            <a:srgbClr val="573201"/>
          </a:solidFill>
          <a:latin typeface="Arial Rounded MT Bold"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www.afrivip.org/"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www.npr.org/sections/thetwo-way/2015/12/01/458033037/-whatwouldmagufulido-president-of-tanzanias-thriftiness-gets-its-own-meme"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24"/>
          <p:cNvGrpSpPr>
            <a:grpSpLocks/>
          </p:cNvGrpSpPr>
          <p:nvPr/>
        </p:nvGrpSpPr>
        <p:grpSpPr bwMode="auto">
          <a:xfrm>
            <a:off x="-324544" y="-1491547"/>
            <a:ext cx="3960440" cy="5208579"/>
            <a:chOff x="642910" y="642918"/>
            <a:chExt cx="3633814" cy="3733824"/>
          </a:xfrm>
          <a:gradFill flip="none" rotWithShape="1">
            <a:gsLst>
              <a:gs pos="0">
                <a:srgbClr val="573301"/>
              </a:gs>
              <a:gs pos="50000">
                <a:schemeClr val="accent3">
                  <a:lumMod val="75000"/>
                </a:schemeClr>
              </a:gs>
              <a:gs pos="100000">
                <a:schemeClr val="accent1">
                  <a:tint val="23500"/>
                  <a:satMod val="160000"/>
                </a:schemeClr>
              </a:gs>
            </a:gsLst>
            <a:lin ang="10800000" scaled="1"/>
            <a:tileRect/>
          </a:gradFill>
          <a:effectLst/>
          <a:scene3d>
            <a:camera prst="perspectiveFront" fov="2700000">
              <a:rot lat="19086000" lon="19067999" rev="3108000"/>
            </a:camera>
            <a:lightRig rig="threePt" dir="t">
              <a:rot lat="0" lon="0" rev="0"/>
            </a:lightRig>
          </a:scene3d>
        </p:grpSpPr>
        <p:sp>
          <p:nvSpPr>
            <p:cNvPr id="18" name="Oval 17"/>
            <p:cNvSpPr/>
            <p:nvPr/>
          </p:nvSpPr>
          <p:spPr>
            <a:xfrm>
              <a:off x="642910" y="642918"/>
              <a:ext cx="2143140" cy="2143140"/>
            </a:xfrm>
            <a:prstGeom prst="ellipse">
              <a:avLst/>
            </a:prstGeom>
            <a:solidFill>
              <a:srgbClr val="B38C0B"/>
            </a:solidFill>
            <a:ln w="34925" cmpd="dbl">
              <a:solidFill>
                <a:srgbClr val="FFFFFF"/>
              </a:solidFill>
            </a:ln>
            <a:effectLst>
              <a:outerShdw blurRad="317500" dir="2700000" algn="ctr">
                <a:srgbClr val="000000">
                  <a:alpha val="43000"/>
                </a:srgbClr>
              </a:outerShdw>
              <a:softEdge rad="12700"/>
            </a:effectLst>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B58D0B"/>
                </a:solidFill>
              </a:endParaRPr>
            </a:p>
          </p:txBody>
        </p:sp>
        <p:sp>
          <p:nvSpPr>
            <p:cNvPr id="19" name="Oval 18"/>
            <p:cNvSpPr/>
            <p:nvPr/>
          </p:nvSpPr>
          <p:spPr>
            <a:xfrm>
              <a:off x="2428860" y="3500438"/>
              <a:ext cx="838208" cy="876304"/>
            </a:xfrm>
            <a:prstGeom prst="ellipse">
              <a:avLst/>
            </a:prstGeom>
            <a:solidFill>
              <a:srgbClr val="F58320"/>
            </a:solidFill>
            <a:ln w="34925" cmpd="dbl">
              <a:solidFill>
                <a:srgbClr val="FFFFFF"/>
              </a:solidFill>
            </a:ln>
            <a:effectLst>
              <a:outerShdw blurRad="317500" dir="2700000" algn="ctr">
                <a:srgbClr val="000000">
                  <a:alpha val="43000"/>
                </a:srgbClr>
              </a:outerShdw>
            </a:effectLst>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B58D0B"/>
                </a:solidFill>
              </a:endParaRPr>
            </a:p>
          </p:txBody>
        </p:sp>
        <p:sp>
          <p:nvSpPr>
            <p:cNvPr id="20" name="Oval 19"/>
            <p:cNvSpPr/>
            <p:nvPr/>
          </p:nvSpPr>
          <p:spPr>
            <a:xfrm>
              <a:off x="2928926" y="2214554"/>
              <a:ext cx="838208" cy="876304"/>
            </a:xfrm>
            <a:prstGeom prst="ellipse">
              <a:avLst/>
            </a:prstGeom>
            <a:solidFill>
              <a:srgbClr val="ADA313"/>
            </a:solidFill>
            <a:ln w="34925" cmpd="dbl">
              <a:solidFill>
                <a:srgbClr val="FFFFFF"/>
              </a:solidFill>
            </a:ln>
            <a:effectLst>
              <a:outerShdw blurRad="317500" dir="2700000" algn="ctr">
                <a:srgbClr val="000000">
                  <a:alpha val="43000"/>
                </a:srgbClr>
              </a:outerShdw>
            </a:effectLst>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B58D0B"/>
                </a:solidFill>
              </a:endParaRPr>
            </a:p>
          </p:txBody>
        </p:sp>
        <p:sp>
          <p:nvSpPr>
            <p:cNvPr id="21" name="Oval 20"/>
            <p:cNvSpPr/>
            <p:nvPr/>
          </p:nvSpPr>
          <p:spPr>
            <a:xfrm>
              <a:off x="2428860" y="2786058"/>
              <a:ext cx="571504" cy="528638"/>
            </a:xfrm>
            <a:prstGeom prst="ellipse">
              <a:avLst/>
            </a:prstGeom>
            <a:grpFill/>
            <a:ln w="34925" cmpd="dbl">
              <a:solidFill>
                <a:srgbClr val="FFFFFF"/>
              </a:solidFill>
            </a:ln>
            <a:effectLst>
              <a:outerShdw blurRad="317500" dir="2700000" algn="ctr">
                <a:srgbClr val="000000">
                  <a:alpha val="43000"/>
                </a:srgbClr>
              </a:outerShdw>
            </a:effectLst>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B58D0B"/>
                </a:solidFill>
              </a:endParaRPr>
            </a:p>
          </p:txBody>
        </p:sp>
        <p:sp>
          <p:nvSpPr>
            <p:cNvPr id="22" name="Oval 21"/>
            <p:cNvSpPr/>
            <p:nvPr/>
          </p:nvSpPr>
          <p:spPr>
            <a:xfrm>
              <a:off x="3929058" y="1928802"/>
              <a:ext cx="347666" cy="385762"/>
            </a:xfrm>
            <a:prstGeom prst="ellipse">
              <a:avLst/>
            </a:prstGeom>
            <a:solidFill>
              <a:srgbClr val="ADA313"/>
            </a:solidFill>
            <a:ln w="34925" cmpd="dbl">
              <a:solidFill>
                <a:srgbClr val="FFFFFF"/>
              </a:solidFill>
            </a:ln>
            <a:effectLst>
              <a:outerShdw blurRad="317500" dir="2700000" algn="ctr">
                <a:srgbClr val="000000">
                  <a:alpha val="43000"/>
                </a:srgbClr>
              </a:outerShdw>
            </a:effectLst>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58320"/>
                </a:solidFill>
              </a:endParaRPr>
            </a:p>
          </p:txBody>
        </p:sp>
        <p:sp>
          <p:nvSpPr>
            <p:cNvPr id="23" name="Oval 22"/>
            <p:cNvSpPr/>
            <p:nvPr/>
          </p:nvSpPr>
          <p:spPr>
            <a:xfrm>
              <a:off x="3143240" y="3214686"/>
              <a:ext cx="347666" cy="385762"/>
            </a:xfrm>
            <a:prstGeom prst="ellipse">
              <a:avLst/>
            </a:prstGeom>
            <a:solidFill>
              <a:srgbClr val="ADA313"/>
            </a:solidFill>
            <a:ln w="34925" cmpd="dbl">
              <a:solidFill>
                <a:srgbClr val="FFFFFF"/>
              </a:solidFill>
            </a:ln>
            <a:effectLst>
              <a:outerShdw blurRad="317500" dir="2700000" algn="ctr">
                <a:srgbClr val="000000">
                  <a:alpha val="43000"/>
                </a:srgbClr>
              </a:outerShdw>
            </a:effectLst>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B58D0B"/>
                </a:solidFill>
              </a:endParaRPr>
            </a:p>
          </p:txBody>
        </p:sp>
        <p:sp>
          <p:nvSpPr>
            <p:cNvPr id="24" name="Oval 23"/>
            <p:cNvSpPr/>
            <p:nvPr/>
          </p:nvSpPr>
          <p:spPr>
            <a:xfrm>
              <a:off x="2786050" y="1071546"/>
              <a:ext cx="347666" cy="385762"/>
            </a:xfrm>
            <a:prstGeom prst="ellipse">
              <a:avLst/>
            </a:prstGeom>
            <a:solidFill>
              <a:srgbClr val="ADA313"/>
            </a:solidFill>
            <a:ln w="34925" cmpd="dbl">
              <a:solidFill>
                <a:srgbClr val="FFFFFF"/>
              </a:solidFill>
            </a:ln>
            <a:effectLst>
              <a:outerShdw blurRad="317500" dir="2700000" algn="ctr">
                <a:srgbClr val="000000">
                  <a:alpha val="43000"/>
                </a:srgbClr>
              </a:outerShdw>
            </a:effectLst>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B58D0B"/>
                </a:solidFill>
              </a:endParaRPr>
            </a:p>
          </p:txBody>
        </p:sp>
        <p:sp>
          <p:nvSpPr>
            <p:cNvPr id="25" name="Oval 24"/>
            <p:cNvSpPr/>
            <p:nvPr/>
          </p:nvSpPr>
          <p:spPr>
            <a:xfrm>
              <a:off x="2071670" y="3214686"/>
              <a:ext cx="347666" cy="385762"/>
            </a:xfrm>
            <a:prstGeom prst="ellipse">
              <a:avLst/>
            </a:prstGeom>
            <a:solidFill>
              <a:srgbClr val="ADA313"/>
            </a:solidFill>
            <a:ln w="34925" cmpd="dbl">
              <a:solidFill>
                <a:srgbClr val="FFFFFF"/>
              </a:solidFill>
            </a:ln>
            <a:effectLst>
              <a:outerShdw blurRad="317500" dir="2700000" algn="ctr">
                <a:srgbClr val="000000">
                  <a:alpha val="43000"/>
                </a:srgbClr>
              </a:outerShdw>
            </a:effectLst>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B58D0B"/>
                </a:solidFill>
              </a:endParaRPr>
            </a:p>
          </p:txBody>
        </p:sp>
        <p:sp>
          <p:nvSpPr>
            <p:cNvPr id="26" name="Oval 25"/>
            <p:cNvSpPr/>
            <p:nvPr/>
          </p:nvSpPr>
          <p:spPr>
            <a:xfrm>
              <a:off x="2928926" y="1643050"/>
              <a:ext cx="571504" cy="528638"/>
            </a:xfrm>
            <a:prstGeom prst="ellipse">
              <a:avLst/>
            </a:prstGeom>
            <a:solidFill>
              <a:srgbClr val="F58320"/>
            </a:solidFill>
            <a:ln w="34925" cmpd="dbl">
              <a:solidFill>
                <a:srgbClr val="FFFFFF"/>
              </a:solidFill>
            </a:ln>
            <a:effectLst>
              <a:outerShdw blurRad="317500" dir="2700000" algn="ctr">
                <a:srgbClr val="000000">
                  <a:alpha val="43000"/>
                </a:srgbClr>
              </a:outerShdw>
            </a:effectLst>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B58D0B"/>
                </a:solidFill>
              </a:endParaRPr>
            </a:p>
          </p:txBody>
        </p:sp>
      </p:grpSp>
      <p:sp>
        <p:nvSpPr>
          <p:cNvPr id="28" name="Title 27"/>
          <p:cNvSpPr>
            <a:spLocks noGrp="1"/>
          </p:cNvSpPr>
          <p:nvPr>
            <p:ph type="title"/>
          </p:nvPr>
        </p:nvSpPr>
        <p:spPr>
          <a:xfrm>
            <a:off x="539552" y="2780928"/>
            <a:ext cx="8208912" cy="1362075"/>
          </a:xfrm>
        </p:spPr>
        <p:txBody>
          <a:bodyPr/>
          <a:lstStyle/>
          <a:p>
            <a:pPr algn="ctr"/>
            <a:r>
              <a:rPr lang="en-GB" sz="4400" dirty="0" smtClean="0">
                <a:solidFill>
                  <a:schemeClr val="tx1"/>
                </a:solidFill>
                <a:latin typeface="+mj-lt"/>
              </a:rPr>
              <a:t>Pedagogical transformation </a:t>
            </a:r>
            <a:r>
              <a:rPr lang="en-GB" sz="4400" dirty="0" smtClean="0">
                <a:solidFill>
                  <a:schemeClr val="tx1"/>
                </a:solidFill>
                <a:latin typeface="+mj-lt"/>
              </a:rPr>
              <a:t>grant</a:t>
            </a:r>
            <a:endParaRPr lang="en-GB" sz="4400" dirty="0">
              <a:solidFill>
                <a:schemeClr val="tx1"/>
              </a:solidFill>
              <a:latin typeface="+mj-lt"/>
            </a:endParaRPr>
          </a:p>
        </p:txBody>
      </p:sp>
      <p:sp>
        <p:nvSpPr>
          <p:cNvPr id="29" name="Subtitle 2"/>
          <p:cNvSpPr txBox="1">
            <a:spLocks/>
          </p:cNvSpPr>
          <p:nvPr/>
        </p:nvSpPr>
        <p:spPr bwMode="auto">
          <a:xfrm>
            <a:off x="250825" y="4375944"/>
            <a:ext cx="8785225"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a:spcBef>
                <a:spcPct val="20000"/>
              </a:spcBef>
            </a:pPr>
            <a:r>
              <a:rPr lang="en-GB" altLang="en-US" sz="2600" b="1" dirty="0" smtClean="0">
                <a:solidFill>
                  <a:srgbClr val="573201"/>
                </a:solidFill>
              </a:rPr>
              <a:t>Year </a:t>
            </a:r>
            <a:r>
              <a:rPr lang="en-GB" altLang="en-US" sz="2600" b="1" dirty="0">
                <a:solidFill>
                  <a:srgbClr val="573201"/>
                </a:solidFill>
              </a:rPr>
              <a:t>2: July 2015 to August </a:t>
            </a:r>
            <a:r>
              <a:rPr lang="en-GB" altLang="en-US" sz="2600" b="1" dirty="0" smtClean="0">
                <a:solidFill>
                  <a:srgbClr val="573201"/>
                </a:solidFill>
              </a:rPr>
              <a:t>2016</a:t>
            </a:r>
          </a:p>
          <a:p>
            <a:pPr algn="r">
              <a:spcBef>
                <a:spcPct val="20000"/>
              </a:spcBef>
            </a:pPr>
            <a:r>
              <a:rPr lang="en-GB" altLang="en-US" sz="2600" b="1" dirty="0" smtClean="0">
                <a:solidFill>
                  <a:srgbClr val="573201"/>
                </a:solidFill>
              </a:rPr>
              <a:t>Presentation to the Hewlett Foundation</a:t>
            </a:r>
          </a:p>
          <a:p>
            <a:pPr algn="r">
              <a:spcBef>
                <a:spcPct val="20000"/>
              </a:spcBef>
            </a:pPr>
            <a:r>
              <a:rPr lang="en-GB" altLang="en-US" sz="2600" b="1" dirty="0" smtClean="0">
                <a:solidFill>
                  <a:srgbClr val="573201"/>
                </a:solidFill>
              </a:rPr>
              <a:t>16</a:t>
            </a:r>
            <a:r>
              <a:rPr lang="en-GB" altLang="en-US" sz="2600" b="1" baseline="30000" dirty="0" smtClean="0">
                <a:solidFill>
                  <a:srgbClr val="573201"/>
                </a:solidFill>
              </a:rPr>
              <a:t>th</a:t>
            </a:r>
            <a:r>
              <a:rPr lang="en-GB" altLang="en-US" sz="2600" b="1" dirty="0" smtClean="0">
                <a:solidFill>
                  <a:srgbClr val="573201"/>
                </a:solidFill>
              </a:rPr>
              <a:t> March 2016</a:t>
            </a:r>
            <a:endParaRPr lang="en-GB" altLang="en-US" sz="2600" b="1" dirty="0">
              <a:solidFill>
                <a:srgbClr val="573201"/>
              </a:solidFill>
            </a:endParaRPr>
          </a:p>
        </p:txBody>
      </p:sp>
    </p:spTree>
    <p:extLst>
      <p:ext uri="{BB962C8B-B14F-4D97-AF65-F5344CB8AC3E}">
        <p14:creationId xmlns:p14="http://schemas.microsoft.com/office/powerpoint/2010/main" val="22612557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ANU – Key Activities</a:t>
            </a:r>
            <a:endParaRPr lang="en-GB" dirty="0"/>
          </a:p>
        </p:txBody>
      </p:sp>
      <p:sp>
        <p:nvSpPr>
          <p:cNvPr id="7" name="Content Placeholder 6"/>
          <p:cNvSpPr>
            <a:spLocks noGrp="1"/>
          </p:cNvSpPr>
          <p:nvPr>
            <p:ph idx="1"/>
          </p:nvPr>
        </p:nvSpPr>
        <p:spPr/>
        <p:txBody>
          <a:bodyPr>
            <a:noAutofit/>
          </a:bodyPr>
          <a:lstStyle/>
          <a:p>
            <a:pPr marL="514350" lvl="0" indent="-514350">
              <a:spcBef>
                <a:spcPts val="1200"/>
              </a:spcBef>
              <a:buFont typeface="+mj-lt"/>
              <a:buAutoNum type="arabicPeriod"/>
            </a:pPr>
            <a:r>
              <a:rPr lang="en-GB" sz="2400" i="1" dirty="0"/>
              <a:t>A policy framework that supports Open Distance and electronic Learning (</a:t>
            </a:r>
            <a:r>
              <a:rPr lang="en-GB" sz="2400" i="1" dirty="0" err="1"/>
              <a:t>ODeL</a:t>
            </a:r>
            <a:r>
              <a:rPr lang="en-GB" sz="2400" i="1" dirty="0" smtClean="0"/>
              <a:t>)</a:t>
            </a:r>
          </a:p>
          <a:p>
            <a:pPr marL="514350" indent="-514350">
              <a:spcBef>
                <a:spcPts val="1200"/>
              </a:spcBef>
              <a:buFont typeface="+mj-lt"/>
              <a:buAutoNum type="arabicPeriod"/>
            </a:pPr>
            <a:r>
              <a:rPr lang="en-GB" sz="2400" i="1" dirty="0" smtClean="0"/>
              <a:t>An organizational architecture that supports </a:t>
            </a:r>
            <a:r>
              <a:rPr lang="en-GB" sz="2400" i="1" dirty="0" err="1" smtClean="0"/>
              <a:t>ODeL</a:t>
            </a:r>
            <a:r>
              <a:rPr lang="en-GB" sz="2400" i="1" dirty="0" smtClean="0"/>
              <a:t> provision and OER deployment</a:t>
            </a:r>
          </a:p>
          <a:p>
            <a:pPr marL="514350" indent="-514350">
              <a:spcBef>
                <a:spcPts val="1200"/>
              </a:spcBef>
              <a:buFont typeface="+mj-lt"/>
              <a:buAutoNum type="arabicPeriod"/>
            </a:pPr>
            <a:r>
              <a:rPr lang="en-GB" sz="2400" i="1" dirty="0" smtClean="0"/>
              <a:t>Examples of and reflective reports on workshops initially offered by OER Africa for core ANU staff, subsequently adapted and run by core ANU staff for other ANU staff as well as representatives from other institutions in the region</a:t>
            </a:r>
          </a:p>
          <a:p>
            <a:pPr marL="514350" indent="-514350">
              <a:buFont typeface="+mj-lt"/>
              <a:buAutoNum type="arabicPeriod"/>
            </a:pPr>
            <a:endParaRPr lang="en-GB" sz="2800" i="1" dirty="0" smtClean="0"/>
          </a:p>
          <a:p>
            <a:pPr marL="514350" lvl="0" indent="-514350">
              <a:buFont typeface="+mj-lt"/>
              <a:buAutoNum type="arabicPeriod"/>
            </a:pPr>
            <a:endParaRPr lang="en-GB" sz="2800" i="1" dirty="0" smtClean="0"/>
          </a:p>
          <a:p>
            <a:pPr marL="514350" lvl="0" indent="-514350">
              <a:buFont typeface="+mj-lt"/>
              <a:buAutoNum type="arabicPeriod"/>
            </a:pPr>
            <a:endParaRPr lang="en-GB" sz="2800" dirty="0"/>
          </a:p>
          <a:p>
            <a:pPr marL="0" indent="0">
              <a:buNone/>
            </a:pPr>
            <a:endParaRPr lang="en-GB" sz="2400" dirty="0"/>
          </a:p>
        </p:txBody>
      </p:sp>
    </p:spTree>
    <p:extLst>
      <p:ext uri="{BB962C8B-B14F-4D97-AF65-F5344CB8AC3E}">
        <p14:creationId xmlns:p14="http://schemas.microsoft.com/office/powerpoint/2010/main" val="2879330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Potential Risks  - ANU</a:t>
            </a:r>
            <a:endParaRPr lang="en-GB" dirty="0"/>
          </a:p>
        </p:txBody>
      </p:sp>
      <p:sp>
        <p:nvSpPr>
          <p:cNvPr id="3" name="Content Placeholder 2"/>
          <p:cNvSpPr>
            <a:spLocks noGrp="1"/>
          </p:cNvSpPr>
          <p:nvPr>
            <p:ph idx="1"/>
          </p:nvPr>
        </p:nvSpPr>
        <p:spPr/>
        <p:txBody>
          <a:bodyPr>
            <a:noAutofit/>
          </a:bodyPr>
          <a:lstStyle/>
          <a:p>
            <a:pPr>
              <a:spcBef>
                <a:spcPts val="900"/>
              </a:spcBef>
            </a:pPr>
            <a:r>
              <a:rPr lang="en-GB" sz="2400" dirty="0" smtClean="0"/>
              <a:t>Growing tension between the interests of students, staff, the institution and the core management team</a:t>
            </a:r>
          </a:p>
          <a:p>
            <a:pPr>
              <a:spcBef>
                <a:spcPts val="900"/>
              </a:spcBef>
            </a:pPr>
            <a:r>
              <a:rPr lang="en-GB" sz="2400" dirty="0" smtClean="0"/>
              <a:t>Loss of Key Personnel</a:t>
            </a:r>
          </a:p>
          <a:p>
            <a:pPr>
              <a:spcBef>
                <a:spcPts val="900"/>
              </a:spcBef>
            </a:pPr>
            <a:r>
              <a:rPr lang="en-GB" sz="2400" dirty="0" smtClean="0"/>
              <a:t>If </a:t>
            </a:r>
            <a:r>
              <a:rPr lang="en-GB" sz="2400" dirty="0"/>
              <a:t>the nature of quality </a:t>
            </a:r>
            <a:r>
              <a:rPr lang="en-GB" sz="2400" dirty="0" err="1"/>
              <a:t>ODeL</a:t>
            </a:r>
            <a:r>
              <a:rPr lang="en-GB" sz="2400" dirty="0"/>
              <a:t> provision is not well understood outside of the dedicated department, and if the activities of that department are not clearly aligned with the strategic objectives of the institution and resourced accordingly, OER mainstreaming will not gain traction because the </a:t>
            </a:r>
            <a:r>
              <a:rPr lang="en-GB" sz="2400" dirty="0" err="1"/>
              <a:t>ODeL</a:t>
            </a:r>
            <a:r>
              <a:rPr lang="en-GB" sz="2400" dirty="0"/>
              <a:t> provision it was intended to support is seen as a </a:t>
            </a:r>
            <a:r>
              <a:rPr lang="en-GB" sz="2400" dirty="0" err="1"/>
              <a:t>sideline</a:t>
            </a:r>
            <a:r>
              <a:rPr lang="en-GB" sz="2400" dirty="0"/>
              <a:t> and not a core business activity.</a:t>
            </a:r>
          </a:p>
          <a:p>
            <a:endParaRPr lang="en-GB" sz="2400" dirty="0"/>
          </a:p>
        </p:txBody>
      </p:sp>
    </p:spTree>
    <p:extLst>
      <p:ext uri="{BB962C8B-B14F-4D97-AF65-F5344CB8AC3E}">
        <p14:creationId xmlns:p14="http://schemas.microsoft.com/office/powerpoint/2010/main" val="699924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Mitigation - ANU</a:t>
            </a:r>
            <a:endParaRPr lang="en-GB" dirty="0"/>
          </a:p>
        </p:txBody>
      </p:sp>
      <p:sp>
        <p:nvSpPr>
          <p:cNvPr id="3" name="Content Placeholder 2"/>
          <p:cNvSpPr>
            <a:spLocks noGrp="1"/>
          </p:cNvSpPr>
          <p:nvPr>
            <p:ph idx="1"/>
          </p:nvPr>
        </p:nvSpPr>
        <p:spPr/>
        <p:txBody>
          <a:bodyPr>
            <a:noAutofit/>
          </a:bodyPr>
          <a:lstStyle/>
          <a:p>
            <a:r>
              <a:rPr lang="en-GB" sz="2300" dirty="0" smtClean="0"/>
              <a:t>Focus </a:t>
            </a:r>
            <a:r>
              <a:rPr lang="en-GB" sz="2300" dirty="0"/>
              <a:t>on helping the institution to develop a new business model </a:t>
            </a:r>
            <a:r>
              <a:rPr lang="en-GB" sz="2300" dirty="0" smtClean="0"/>
              <a:t>more appropriate </a:t>
            </a:r>
            <a:r>
              <a:rPr lang="en-GB" sz="2300" dirty="0"/>
              <a:t>to the changed </a:t>
            </a:r>
            <a:r>
              <a:rPr lang="en-GB" sz="2300" dirty="0" smtClean="0"/>
              <a:t>environment</a:t>
            </a:r>
          </a:p>
          <a:p>
            <a:pPr>
              <a:spcBef>
                <a:spcPts val="900"/>
              </a:spcBef>
            </a:pPr>
            <a:r>
              <a:rPr lang="en-GB" sz="2300" dirty="0" smtClean="0"/>
              <a:t>Effective </a:t>
            </a:r>
            <a:r>
              <a:rPr lang="en-GB" sz="2300" dirty="0"/>
              <a:t>utilization of its </a:t>
            </a:r>
            <a:r>
              <a:rPr lang="en-GB" sz="2300" i="1" dirty="0" err="1"/>
              <a:t>Enaz</a:t>
            </a:r>
            <a:r>
              <a:rPr lang="en-GB" sz="2300" dirty="0"/>
              <a:t> LMS to support all forms of provision – contact, part-time, workplace-based and distance </a:t>
            </a:r>
            <a:r>
              <a:rPr lang="en-GB" sz="2300" dirty="0" smtClean="0"/>
              <a:t>–central </a:t>
            </a:r>
            <a:r>
              <a:rPr lang="en-GB" sz="2300" dirty="0"/>
              <a:t>to </a:t>
            </a:r>
            <a:r>
              <a:rPr lang="en-GB" sz="2300" dirty="0" smtClean="0"/>
              <a:t>this – and will </a:t>
            </a:r>
            <a:r>
              <a:rPr lang="en-GB" sz="2300" dirty="0"/>
              <a:t>require a pedagogic shift in all forms of provision towards activity- and resource-based </a:t>
            </a:r>
            <a:r>
              <a:rPr lang="en-GB" sz="2300" dirty="0" smtClean="0"/>
              <a:t>approaches</a:t>
            </a:r>
          </a:p>
          <a:p>
            <a:pPr>
              <a:spcBef>
                <a:spcPts val="600"/>
              </a:spcBef>
            </a:pPr>
            <a:r>
              <a:rPr lang="en-GB" sz="2300" dirty="0" smtClean="0"/>
              <a:t>The </a:t>
            </a:r>
            <a:r>
              <a:rPr lang="en-GB" sz="2300" dirty="0"/>
              <a:t>new system will need to help the institution </a:t>
            </a:r>
            <a:r>
              <a:rPr lang="en-GB" sz="2300" dirty="0" smtClean="0"/>
              <a:t>make </a:t>
            </a:r>
            <a:r>
              <a:rPr lang="en-GB" sz="2300" dirty="0"/>
              <a:t>informed choices about what forms of provision to offer in what contexts to be both effective and efficient and to resource accordingly in ways that reflect the best interests of students, staff </a:t>
            </a:r>
            <a:r>
              <a:rPr lang="en-GB" sz="2300" b="1" dirty="0"/>
              <a:t>and</a:t>
            </a:r>
            <a:r>
              <a:rPr lang="en-GB" sz="2300" dirty="0"/>
              <a:t> the institution. </a:t>
            </a:r>
          </a:p>
        </p:txBody>
      </p:sp>
    </p:spTree>
    <p:extLst>
      <p:ext uri="{BB962C8B-B14F-4D97-AF65-F5344CB8AC3E}">
        <p14:creationId xmlns:p14="http://schemas.microsoft.com/office/powerpoint/2010/main" val="876327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GB" dirty="0" smtClean="0"/>
              <a:t>Project Outcomes / Impact: ANU</a:t>
            </a:r>
            <a:endParaRPr lang="en-GB" dirty="0"/>
          </a:p>
        </p:txBody>
      </p:sp>
      <p:sp>
        <p:nvSpPr>
          <p:cNvPr id="3" name="Content Placeholder 2"/>
          <p:cNvSpPr>
            <a:spLocks noGrp="1"/>
          </p:cNvSpPr>
          <p:nvPr>
            <p:ph sz="half" idx="2"/>
          </p:nvPr>
        </p:nvSpPr>
        <p:spPr>
          <a:xfrm>
            <a:off x="457200" y="3036093"/>
            <a:ext cx="4040188" cy="3561259"/>
          </a:xfrm>
        </p:spPr>
        <p:txBody>
          <a:bodyPr>
            <a:noAutofit/>
          </a:bodyPr>
          <a:lstStyle/>
          <a:p>
            <a:pPr>
              <a:spcBef>
                <a:spcPts val="600"/>
              </a:spcBef>
              <a:spcAft>
                <a:spcPts val="600"/>
              </a:spcAft>
            </a:pPr>
            <a:r>
              <a:rPr lang="en-GB" sz="2200" dirty="0" smtClean="0"/>
              <a:t>Exposure </a:t>
            </a:r>
            <a:r>
              <a:rPr lang="en-GB" sz="2200" dirty="0"/>
              <a:t>to high quality OER </a:t>
            </a:r>
            <a:r>
              <a:rPr lang="en-GB" sz="2200" dirty="0" smtClean="0"/>
              <a:t>and the freedom to adapt will </a:t>
            </a:r>
            <a:r>
              <a:rPr lang="en-GB" sz="2200" dirty="0"/>
              <a:t>excite </a:t>
            </a:r>
            <a:r>
              <a:rPr lang="en-GB" sz="2200" dirty="0" smtClean="0"/>
              <a:t>and engage some faculty</a:t>
            </a:r>
          </a:p>
          <a:p>
            <a:pPr>
              <a:spcBef>
                <a:spcPts val="600"/>
              </a:spcBef>
              <a:spcAft>
                <a:spcPts val="600"/>
              </a:spcAft>
            </a:pPr>
            <a:r>
              <a:rPr lang="en-GB" sz="2200" dirty="0" smtClean="0"/>
              <a:t>Teachers already </a:t>
            </a:r>
            <a:r>
              <a:rPr lang="en-GB" sz="2200" dirty="0"/>
              <a:t>engaged in resource-based learning will take OER in their stride. </a:t>
            </a:r>
            <a:endParaRPr lang="en-GB" sz="2200" dirty="0" smtClean="0"/>
          </a:p>
          <a:p>
            <a:pPr>
              <a:spcBef>
                <a:spcPts val="600"/>
              </a:spcBef>
              <a:spcAft>
                <a:spcPts val="600"/>
              </a:spcAft>
            </a:pPr>
            <a:r>
              <a:rPr lang="en-GB" sz="2200" dirty="0" smtClean="0"/>
              <a:t>Mainstreaming this process is much more complicated. </a:t>
            </a:r>
          </a:p>
          <a:p>
            <a:pPr>
              <a:spcBef>
                <a:spcPts val="600"/>
              </a:spcBef>
              <a:spcAft>
                <a:spcPts val="600"/>
              </a:spcAft>
            </a:pPr>
            <a:endParaRPr lang="en-GB" sz="2200" dirty="0" smtClean="0"/>
          </a:p>
          <a:p>
            <a:pPr>
              <a:spcBef>
                <a:spcPts val="600"/>
              </a:spcBef>
              <a:spcAft>
                <a:spcPts val="600"/>
              </a:spcAft>
            </a:pPr>
            <a:endParaRPr lang="en-GB" sz="2200" dirty="0" smtClean="0"/>
          </a:p>
          <a:p>
            <a:pPr>
              <a:spcBef>
                <a:spcPts val="600"/>
              </a:spcBef>
              <a:spcAft>
                <a:spcPts val="600"/>
              </a:spcAft>
            </a:pPr>
            <a:endParaRPr lang="en-GB" sz="2200" dirty="0"/>
          </a:p>
        </p:txBody>
      </p:sp>
      <p:sp>
        <p:nvSpPr>
          <p:cNvPr id="6" name="Text Placeholder 5"/>
          <p:cNvSpPr>
            <a:spLocks noGrp="1"/>
          </p:cNvSpPr>
          <p:nvPr>
            <p:ph type="body" sz="quarter" idx="3"/>
          </p:nvPr>
        </p:nvSpPr>
        <p:spPr>
          <a:xfrm>
            <a:off x="539553" y="1997149"/>
            <a:ext cx="8147248" cy="639763"/>
          </a:xfrm>
        </p:spPr>
        <p:txBody>
          <a:bodyPr>
            <a:noAutofit/>
          </a:bodyPr>
          <a:lstStyle/>
          <a:p>
            <a:r>
              <a:rPr lang="en-GB" sz="2600" b="0" dirty="0" smtClean="0"/>
              <a:t>A deepened understanding of how OER practices can support sustained transformation of teaching and learning in African universities.</a:t>
            </a:r>
          </a:p>
        </p:txBody>
      </p:sp>
      <p:sp>
        <p:nvSpPr>
          <p:cNvPr id="7" name="Content Placeholder 6"/>
          <p:cNvSpPr>
            <a:spLocks noGrp="1"/>
          </p:cNvSpPr>
          <p:nvPr>
            <p:ph sz="quarter" idx="4"/>
          </p:nvPr>
        </p:nvSpPr>
        <p:spPr>
          <a:xfrm>
            <a:off x="4788024" y="3180109"/>
            <a:ext cx="4355976" cy="2985195"/>
          </a:xfrm>
        </p:spPr>
        <p:txBody>
          <a:bodyPr>
            <a:noAutofit/>
          </a:bodyPr>
          <a:lstStyle/>
          <a:p>
            <a:pPr marL="171450" lvl="1" indent="0">
              <a:spcBef>
                <a:spcPts val="600"/>
              </a:spcBef>
              <a:spcAft>
                <a:spcPts val="600"/>
              </a:spcAft>
              <a:buNone/>
            </a:pPr>
            <a:r>
              <a:rPr lang="en-GB" sz="2400" i="1" dirty="0" smtClean="0">
                <a:latin typeface="+mj-lt"/>
                <a:cs typeface="Consolas" pitchFamily="49" charset="0"/>
              </a:rPr>
              <a:t>If it was simply a case of finding a few existing OER and giving these to students instead of textbooks or in addition to prescribed commercial textbooks there would be little problem but also little pedagogic change. </a:t>
            </a:r>
          </a:p>
          <a:p>
            <a:pPr marL="171450" indent="0"/>
            <a:endParaRPr lang="en-GB" sz="2800" i="1" dirty="0">
              <a:latin typeface="+mj-lt"/>
              <a:cs typeface="Consolas" pitchFamily="49" charset="0"/>
            </a:endParaRPr>
          </a:p>
        </p:txBody>
      </p:sp>
    </p:spTree>
    <p:extLst>
      <p:ext uri="{BB962C8B-B14F-4D97-AF65-F5344CB8AC3E}">
        <p14:creationId xmlns:p14="http://schemas.microsoft.com/office/powerpoint/2010/main" val="274383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GB" dirty="0" smtClean="0"/>
              <a:t>Project Outcomes / Impact: ANU</a:t>
            </a:r>
            <a:endParaRPr lang="en-GB" dirty="0"/>
          </a:p>
        </p:txBody>
      </p:sp>
      <p:sp>
        <p:nvSpPr>
          <p:cNvPr id="3" name="Content Placeholder 2"/>
          <p:cNvSpPr>
            <a:spLocks noGrp="1"/>
          </p:cNvSpPr>
          <p:nvPr>
            <p:ph sz="half" idx="2"/>
          </p:nvPr>
        </p:nvSpPr>
        <p:spPr>
          <a:xfrm>
            <a:off x="457200" y="3036093"/>
            <a:ext cx="8003232" cy="3561259"/>
          </a:xfrm>
        </p:spPr>
        <p:txBody>
          <a:bodyPr>
            <a:noAutofit/>
          </a:bodyPr>
          <a:lstStyle/>
          <a:p>
            <a:pPr>
              <a:spcBef>
                <a:spcPts val="600"/>
              </a:spcBef>
              <a:spcAft>
                <a:spcPts val="600"/>
              </a:spcAft>
            </a:pPr>
            <a:r>
              <a:rPr lang="en-GB" sz="2200" dirty="0" smtClean="0"/>
              <a:t>Over our engagement with ANU, other </a:t>
            </a:r>
            <a:r>
              <a:rPr lang="en-GB" sz="2200" dirty="0"/>
              <a:t>Kenyan institutions have approached the ANU IODL for advice, including the commission exploring the possibility of an open university in </a:t>
            </a:r>
            <a:r>
              <a:rPr lang="en-GB" sz="2200" dirty="0" smtClean="0"/>
              <a:t>Kenya</a:t>
            </a:r>
          </a:p>
          <a:p>
            <a:pPr>
              <a:spcBef>
                <a:spcPts val="600"/>
              </a:spcBef>
              <a:spcAft>
                <a:spcPts val="600"/>
              </a:spcAft>
            </a:pPr>
            <a:r>
              <a:rPr lang="en-GB" sz="2200" dirty="0" smtClean="0"/>
              <a:t>Two external universities also participated in a workshop run by OER Africa for ANU. </a:t>
            </a:r>
          </a:p>
          <a:p>
            <a:pPr>
              <a:spcBef>
                <a:spcPts val="600"/>
              </a:spcBef>
              <a:spcAft>
                <a:spcPts val="600"/>
              </a:spcAft>
            </a:pPr>
            <a:r>
              <a:rPr lang="en-GB" sz="2200" dirty="0" smtClean="0"/>
              <a:t>A critical new activity at ANU inspired by engagement with </a:t>
            </a:r>
            <a:r>
              <a:rPr lang="en-GB" sz="2200" i="1" dirty="0" smtClean="0"/>
              <a:t>OER Africa</a:t>
            </a:r>
            <a:r>
              <a:rPr lang="en-GB" sz="2200" dirty="0" smtClean="0"/>
              <a:t> is the new action-research-based PGCE programme. We will seek to help ANU to formalise this into an article for an open access journal like </a:t>
            </a:r>
            <a:r>
              <a:rPr lang="en-GB" sz="2200" dirty="0" err="1" smtClean="0"/>
              <a:t>Irrodl</a:t>
            </a:r>
            <a:r>
              <a:rPr lang="en-GB" sz="2200" dirty="0" smtClean="0"/>
              <a:t>. </a:t>
            </a:r>
          </a:p>
          <a:p>
            <a:pPr>
              <a:spcBef>
                <a:spcPts val="600"/>
              </a:spcBef>
              <a:spcAft>
                <a:spcPts val="600"/>
              </a:spcAft>
            </a:pPr>
            <a:endParaRPr lang="en-GB" sz="2200" dirty="0" smtClean="0"/>
          </a:p>
          <a:p>
            <a:pPr>
              <a:spcBef>
                <a:spcPts val="600"/>
              </a:spcBef>
              <a:spcAft>
                <a:spcPts val="600"/>
              </a:spcAft>
            </a:pPr>
            <a:endParaRPr lang="en-GB" sz="2200" dirty="0" smtClean="0"/>
          </a:p>
          <a:p>
            <a:pPr>
              <a:spcBef>
                <a:spcPts val="600"/>
              </a:spcBef>
              <a:spcAft>
                <a:spcPts val="600"/>
              </a:spcAft>
            </a:pPr>
            <a:endParaRPr lang="en-GB" sz="2200" dirty="0"/>
          </a:p>
        </p:txBody>
      </p:sp>
      <p:sp>
        <p:nvSpPr>
          <p:cNvPr id="6" name="Text Placeholder 5"/>
          <p:cNvSpPr>
            <a:spLocks noGrp="1"/>
          </p:cNvSpPr>
          <p:nvPr>
            <p:ph type="body" sz="quarter" idx="3"/>
          </p:nvPr>
        </p:nvSpPr>
        <p:spPr>
          <a:xfrm>
            <a:off x="539553" y="2285181"/>
            <a:ext cx="8147248" cy="639763"/>
          </a:xfrm>
        </p:spPr>
        <p:txBody>
          <a:bodyPr>
            <a:noAutofit/>
          </a:bodyPr>
          <a:lstStyle/>
          <a:p>
            <a:r>
              <a:rPr lang="en-GB" sz="2600" b="0" dirty="0" smtClean="0"/>
              <a:t>Accumulated understanding of how OER practices and policy can support transformation of teaching and learning in African universities is widely shared and is incorporated into advocacy.</a:t>
            </a:r>
          </a:p>
        </p:txBody>
      </p:sp>
    </p:spTree>
    <p:extLst>
      <p:ext uri="{BB962C8B-B14F-4D97-AF65-F5344CB8AC3E}">
        <p14:creationId xmlns:p14="http://schemas.microsoft.com/office/powerpoint/2010/main" val="8161547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 – Key Activities</a:t>
            </a:r>
            <a:endParaRPr lang="en-GB" dirty="0"/>
          </a:p>
        </p:txBody>
      </p:sp>
      <p:sp>
        <p:nvSpPr>
          <p:cNvPr id="7" name="Content Placeholder 6"/>
          <p:cNvSpPr>
            <a:spLocks noGrp="1"/>
          </p:cNvSpPr>
          <p:nvPr>
            <p:ph idx="1"/>
          </p:nvPr>
        </p:nvSpPr>
        <p:spPr/>
        <p:txBody>
          <a:bodyPr>
            <a:noAutofit/>
          </a:bodyPr>
          <a:lstStyle/>
          <a:p>
            <a:pPr marL="514350" lvl="0" indent="-514350">
              <a:spcBef>
                <a:spcPts val="1200"/>
              </a:spcBef>
              <a:buFont typeface="+mj-lt"/>
              <a:buAutoNum type="arabicPeriod"/>
            </a:pPr>
            <a:r>
              <a:rPr lang="en-US" sz="2600" i="1" dirty="0"/>
              <a:t>A comprehensive OER policy initiated which references / augments existing related institutional </a:t>
            </a:r>
            <a:r>
              <a:rPr lang="en-US" sz="2600" i="1" dirty="0" smtClean="0"/>
              <a:t>policies</a:t>
            </a:r>
          </a:p>
          <a:p>
            <a:pPr marL="514350" indent="-514350">
              <a:spcBef>
                <a:spcPts val="1200"/>
              </a:spcBef>
              <a:buFont typeface="+mj-lt"/>
              <a:buAutoNum type="arabicPeriod"/>
            </a:pPr>
            <a:r>
              <a:rPr lang="en-US" sz="2600" i="1" dirty="0" smtClean="0"/>
              <a:t>A Digital Fluency Course for Academics (comprising five modules) to be designed, developed, mounted online, and piloted.</a:t>
            </a:r>
          </a:p>
          <a:p>
            <a:pPr marL="514350" indent="-514350">
              <a:spcBef>
                <a:spcPts val="1200"/>
              </a:spcBef>
              <a:buFont typeface="+mj-lt"/>
              <a:buAutoNum type="arabicPeriod"/>
            </a:pPr>
            <a:r>
              <a:rPr lang="en-US" sz="2600" i="1" dirty="0" smtClean="0"/>
              <a:t>Upgrade OUT Open Repository / Establish an OUT OER publishing framework, process and OER support team for open courses at OUT</a:t>
            </a:r>
            <a:r>
              <a:rPr lang="en-US" sz="2600" dirty="0" smtClean="0"/>
              <a:t>.</a:t>
            </a:r>
          </a:p>
          <a:p>
            <a:pPr marL="514350" indent="-514350">
              <a:spcBef>
                <a:spcPts val="1200"/>
              </a:spcBef>
              <a:buFont typeface="+mj-lt"/>
              <a:buAutoNum type="arabicPeriod"/>
            </a:pPr>
            <a:r>
              <a:rPr lang="en-US" sz="2600" i="1" dirty="0" smtClean="0"/>
              <a:t>PAR Agenda defined and researcher/s identified to complete research</a:t>
            </a:r>
            <a:endParaRPr lang="en-GB" sz="2600" dirty="0" smtClean="0"/>
          </a:p>
          <a:p>
            <a:pPr marL="514350" indent="-514350">
              <a:buFont typeface="+mj-lt"/>
              <a:buAutoNum type="arabicPeriod"/>
            </a:pPr>
            <a:endParaRPr lang="en-GB" sz="2800" i="1" dirty="0" smtClean="0"/>
          </a:p>
          <a:p>
            <a:pPr marL="514350" lvl="0" indent="-514350">
              <a:buFont typeface="+mj-lt"/>
              <a:buAutoNum type="arabicPeriod"/>
            </a:pPr>
            <a:endParaRPr lang="en-GB" sz="2800" dirty="0" smtClean="0"/>
          </a:p>
          <a:p>
            <a:pPr marL="0" indent="0">
              <a:buNone/>
            </a:pPr>
            <a:endParaRPr lang="en-GB" sz="2400" dirty="0"/>
          </a:p>
        </p:txBody>
      </p:sp>
    </p:spTree>
    <p:extLst>
      <p:ext uri="{BB962C8B-B14F-4D97-AF65-F5344CB8AC3E}">
        <p14:creationId xmlns:p14="http://schemas.microsoft.com/office/powerpoint/2010/main" val="5210872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Potential Risks  - OUT</a:t>
            </a:r>
            <a:endParaRPr lang="en-GB" dirty="0"/>
          </a:p>
        </p:txBody>
      </p:sp>
      <p:sp>
        <p:nvSpPr>
          <p:cNvPr id="3" name="Content Placeholder 2"/>
          <p:cNvSpPr>
            <a:spLocks noGrp="1"/>
          </p:cNvSpPr>
          <p:nvPr>
            <p:ph idx="1"/>
          </p:nvPr>
        </p:nvSpPr>
        <p:spPr/>
        <p:txBody>
          <a:bodyPr>
            <a:noAutofit/>
          </a:bodyPr>
          <a:lstStyle/>
          <a:p>
            <a:pPr marL="0" lvl="0" indent="0">
              <a:buNone/>
            </a:pPr>
            <a:r>
              <a:rPr lang="en-US" sz="2600" i="1" dirty="0" smtClean="0"/>
              <a:t>Significant </a:t>
            </a:r>
            <a:r>
              <a:rPr lang="en-US" sz="2600" i="1" dirty="0"/>
              <a:t>turn-over of staff </a:t>
            </a:r>
            <a:r>
              <a:rPr lang="en-US" sz="2400" dirty="0"/>
              <a:t>playing a key role in the </a:t>
            </a:r>
            <a:r>
              <a:rPr lang="en-US" sz="2400" i="1" dirty="0"/>
              <a:t>OER Africa</a:t>
            </a:r>
            <a:r>
              <a:rPr lang="en-US" sz="2400" dirty="0"/>
              <a:t> </a:t>
            </a:r>
            <a:r>
              <a:rPr lang="en-US" sz="2400" dirty="0" smtClean="0"/>
              <a:t>collaboration including VC</a:t>
            </a:r>
            <a:r>
              <a:rPr lang="en-US" sz="2400" dirty="0"/>
              <a:t>, </a:t>
            </a:r>
            <a:r>
              <a:rPr lang="en-US" sz="2400" dirty="0" smtClean="0"/>
              <a:t>DVC </a:t>
            </a:r>
            <a:r>
              <a:rPr lang="en-US" sz="2400" dirty="0"/>
              <a:t>(Academic), and the Library Director. </a:t>
            </a:r>
            <a:endParaRPr lang="en-US" sz="2400" dirty="0" smtClean="0"/>
          </a:p>
          <a:p>
            <a:pPr marL="0" lvl="0" indent="0">
              <a:buNone/>
            </a:pPr>
            <a:r>
              <a:rPr lang="en-US" sz="2600" i="1" dirty="0"/>
              <a:t>Mitigation:</a:t>
            </a:r>
            <a:r>
              <a:rPr lang="en-US" sz="2600" dirty="0"/>
              <a:t> </a:t>
            </a:r>
            <a:endParaRPr lang="en-US" sz="2600" dirty="0" smtClean="0"/>
          </a:p>
          <a:p>
            <a:pPr lvl="0"/>
            <a:r>
              <a:rPr lang="en-US" sz="2300" dirty="0" smtClean="0"/>
              <a:t>Good </a:t>
            </a:r>
            <a:r>
              <a:rPr lang="en-US" sz="2300" dirty="0"/>
              <a:t>relationship </a:t>
            </a:r>
            <a:r>
              <a:rPr lang="en-US" sz="2300" dirty="0" smtClean="0"/>
              <a:t>established with </a:t>
            </a:r>
            <a:r>
              <a:rPr lang="en-US" sz="2300" dirty="0"/>
              <a:t>the new appointees prior to their promotion, and they remain OER champions. </a:t>
            </a:r>
            <a:endParaRPr lang="en-GB" sz="2300" dirty="0"/>
          </a:p>
          <a:p>
            <a:r>
              <a:rPr lang="en-US" sz="2300" dirty="0" smtClean="0"/>
              <a:t>PAR research agenda now being driven by the acting DVC (Academic)  - a positive shift </a:t>
            </a:r>
            <a:endParaRPr lang="en-GB" sz="2300" dirty="0" smtClean="0"/>
          </a:p>
          <a:p>
            <a:pPr lvl="0"/>
            <a:r>
              <a:rPr lang="en-US" sz="2300" dirty="0" smtClean="0"/>
              <a:t>Effort and energy to </a:t>
            </a:r>
            <a:r>
              <a:rPr lang="en-US" sz="2300" dirty="0"/>
              <a:t>retain contact with and focus on the project with those who have left the </a:t>
            </a:r>
            <a:r>
              <a:rPr lang="en-US" sz="2300" dirty="0" smtClean="0"/>
              <a:t>university</a:t>
            </a:r>
          </a:p>
          <a:p>
            <a:pPr lvl="0"/>
            <a:r>
              <a:rPr lang="en-US" sz="2300" dirty="0" smtClean="0"/>
              <a:t>Energy and care to maintain interest &amp; support of those </a:t>
            </a:r>
            <a:r>
              <a:rPr lang="en-US" sz="2300" dirty="0"/>
              <a:t>in newly elevated </a:t>
            </a:r>
            <a:r>
              <a:rPr lang="en-US" sz="2300" dirty="0" smtClean="0"/>
              <a:t>positions. </a:t>
            </a:r>
            <a:endParaRPr lang="en-GB" sz="2300" dirty="0"/>
          </a:p>
          <a:p>
            <a:pPr lvl="0"/>
            <a:endParaRPr lang="en-US" sz="2400" dirty="0" smtClean="0"/>
          </a:p>
        </p:txBody>
      </p:sp>
    </p:spTree>
    <p:extLst>
      <p:ext uri="{BB962C8B-B14F-4D97-AF65-F5344CB8AC3E}">
        <p14:creationId xmlns:p14="http://schemas.microsoft.com/office/powerpoint/2010/main" val="37460776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Potential Risks  - OUT</a:t>
            </a:r>
            <a:endParaRPr lang="en-GB" dirty="0"/>
          </a:p>
        </p:txBody>
      </p:sp>
      <p:sp>
        <p:nvSpPr>
          <p:cNvPr id="3" name="Content Placeholder 2"/>
          <p:cNvSpPr>
            <a:spLocks noGrp="1"/>
          </p:cNvSpPr>
          <p:nvPr>
            <p:ph idx="1"/>
          </p:nvPr>
        </p:nvSpPr>
        <p:spPr>
          <a:xfrm>
            <a:off x="457200" y="1600200"/>
            <a:ext cx="8229600" cy="4925144"/>
          </a:xfrm>
        </p:spPr>
        <p:txBody>
          <a:bodyPr>
            <a:noAutofit/>
          </a:bodyPr>
          <a:lstStyle/>
          <a:p>
            <a:pPr marL="0" lvl="0" indent="0">
              <a:buNone/>
            </a:pPr>
            <a:r>
              <a:rPr lang="en-US" sz="2600" dirty="0" smtClean="0"/>
              <a:t>Tanzania’s </a:t>
            </a:r>
            <a:r>
              <a:rPr lang="en-US" sz="2600" i="1" dirty="0" smtClean="0"/>
              <a:t>change </a:t>
            </a:r>
            <a:r>
              <a:rPr lang="en-US" sz="2600" i="1" dirty="0"/>
              <a:t>of President</a:t>
            </a:r>
            <a:r>
              <a:rPr lang="en-US" sz="2600" dirty="0"/>
              <a:t>, </a:t>
            </a:r>
            <a:r>
              <a:rPr lang="en-US" sz="2600" dirty="0" smtClean="0"/>
              <a:t>along with wide </a:t>
            </a:r>
            <a:r>
              <a:rPr lang="en-US" sz="2600" dirty="0"/>
              <a:t>sweeping changes that affect all National Universities</a:t>
            </a:r>
            <a:r>
              <a:rPr lang="en-US" sz="2600" dirty="0" smtClean="0"/>
              <a:t>.</a:t>
            </a:r>
          </a:p>
          <a:p>
            <a:r>
              <a:rPr lang="en-US" sz="2300" dirty="0" smtClean="0"/>
              <a:t>restrictions </a:t>
            </a:r>
            <a:r>
              <a:rPr lang="en-US" sz="2300" dirty="0"/>
              <a:t>on institutional budgets, academic </a:t>
            </a:r>
            <a:r>
              <a:rPr lang="en-US" sz="2300" dirty="0" smtClean="0"/>
              <a:t>travel, academic </a:t>
            </a:r>
            <a:r>
              <a:rPr lang="en-US" sz="2300" dirty="0"/>
              <a:t>allowances, dissolution of </a:t>
            </a:r>
            <a:r>
              <a:rPr lang="en-US" sz="2300" dirty="0" smtClean="0"/>
              <a:t>contract posts</a:t>
            </a:r>
            <a:r>
              <a:rPr lang="en-GB" sz="2300" dirty="0" smtClean="0"/>
              <a:t>, etc.</a:t>
            </a:r>
            <a:endParaRPr lang="en-GB" sz="2300" dirty="0"/>
          </a:p>
          <a:p>
            <a:r>
              <a:rPr lang="en-US" sz="2300" dirty="0" smtClean="0"/>
              <a:t>new university staff to appointments </a:t>
            </a:r>
            <a:r>
              <a:rPr lang="en-US" sz="2300" dirty="0"/>
              <a:t>of </a:t>
            </a:r>
            <a:r>
              <a:rPr lang="en-US" sz="2300" dirty="0" smtClean="0"/>
              <a:t>be </a:t>
            </a:r>
            <a:r>
              <a:rPr lang="en-US" sz="2300" dirty="0"/>
              <a:t>channeled through government processes </a:t>
            </a:r>
            <a:endParaRPr lang="en-US" sz="2300" dirty="0" smtClean="0"/>
          </a:p>
          <a:p>
            <a:r>
              <a:rPr lang="en-US" sz="2300" dirty="0" smtClean="0"/>
              <a:t>Secondments</a:t>
            </a:r>
          </a:p>
          <a:p>
            <a:endParaRPr lang="en-US" sz="2200" dirty="0" smtClean="0"/>
          </a:p>
          <a:p>
            <a:pPr marL="0" lvl="0" indent="0">
              <a:buNone/>
            </a:pPr>
            <a:r>
              <a:rPr lang="en-US" sz="2600" i="1" dirty="0"/>
              <a:t>Mitigation</a:t>
            </a:r>
            <a:r>
              <a:rPr lang="en-US" sz="2600" dirty="0"/>
              <a:t>:  </a:t>
            </a:r>
            <a:endParaRPr lang="en-US" sz="2600" dirty="0" smtClean="0"/>
          </a:p>
          <a:p>
            <a:pPr lvl="0"/>
            <a:r>
              <a:rPr lang="en-US" sz="2300" dirty="0" smtClean="0"/>
              <a:t>support OUT </a:t>
            </a:r>
            <a:r>
              <a:rPr lang="en-US" sz="2300" dirty="0"/>
              <a:t>staff in achieving the project outcomes within their environmental </a:t>
            </a:r>
            <a:r>
              <a:rPr lang="en-US" sz="2300" dirty="0" smtClean="0"/>
              <a:t>constraints through collaborative </a:t>
            </a:r>
            <a:r>
              <a:rPr lang="en-US" sz="2300" dirty="0"/>
              <a:t>brainstorming </a:t>
            </a:r>
            <a:endParaRPr lang="en-US" sz="2300" dirty="0" smtClean="0"/>
          </a:p>
          <a:p>
            <a:pPr lvl="0"/>
            <a:r>
              <a:rPr lang="en-US" sz="2300" dirty="0" smtClean="0"/>
              <a:t>seek </a:t>
            </a:r>
            <a:r>
              <a:rPr lang="en-US" sz="2300" dirty="0"/>
              <a:t>to overcome challenges as they arise.  </a:t>
            </a:r>
            <a:endParaRPr lang="en-GB" sz="2300" dirty="0"/>
          </a:p>
          <a:p>
            <a:endParaRPr lang="en-US" sz="2200" dirty="0" smtClean="0"/>
          </a:p>
        </p:txBody>
      </p:sp>
    </p:spTree>
    <p:extLst>
      <p:ext uri="{BB962C8B-B14F-4D97-AF65-F5344CB8AC3E}">
        <p14:creationId xmlns:p14="http://schemas.microsoft.com/office/powerpoint/2010/main" val="41183199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Potential </a:t>
            </a:r>
            <a:r>
              <a:rPr lang="en-GB" smtClean="0"/>
              <a:t>Risks  </a:t>
            </a:r>
            <a:r>
              <a:rPr lang="en-GB" dirty="0" smtClean="0"/>
              <a:t>- OUT</a:t>
            </a:r>
            <a:endParaRPr lang="en-GB" dirty="0"/>
          </a:p>
        </p:txBody>
      </p:sp>
      <p:sp>
        <p:nvSpPr>
          <p:cNvPr id="3" name="Content Placeholder 2"/>
          <p:cNvSpPr>
            <a:spLocks noGrp="1"/>
          </p:cNvSpPr>
          <p:nvPr>
            <p:ph idx="1"/>
          </p:nvPr>
        </p:nvSpPr>
        <p:spPr>
          <a:xfrm>
            <a:off x="457200" y="1600200"/>
            <a:ext cx="8229600" cy="4925144"/>
          </a:xfrm>
        </p:spPr>
        <p:txBody>
          <a:bodyPr>
            <a:noAutofit/>
          </a:bodyPr>
          <a:lstStyle/>
          <a:p>
            <a:pPr marL="0" lvl="0" indent="0">
              <a:buNone/>
            </a:pPr>
            <a:r>
              <a:rPr lang="en-US" sz="2800" dirty="0"/>
              <a:t>OUT staff </a:t>
            </a:r>
            <a:r>
              <a:rPr lang="en-US" sz="2800" dirty="0" smtClean="0"/>
              <a:t>mandated </a:t>
            </a:r>
            <a:r>
              <a:rPr lang="en-US" sz="2800" dirty="0"/>
              <a:t>to </a:t>
            </a:r>
            <a:r>
              <a:rPr lang="en-US" sz="2800" i="1" dirty="0"/>
              <a:t>accelerate movement towards increased open practices and OER</a:t>
            </a:r>
            <a:r>
              <a:rPr lang="en-US" sz="2800" dirty="0"/>
              <a:t> production and publishing </a:t>
            </a:r>
            <a:r>
              <a:rPr lang="en-US" sz="2600" dirty="0" smtClean="0"/>
              <a:t>.</a:t>
            </a:r>
          </a:p>
          <a:p>
            <a:r>
              <a:rPr lang="en-GB" sz="2300" dirty="0" smtClean="0"/>
              <a:t>pressure is evident in increased time to complete tasks and tendency to tackle unscheduled activities that present as critical and immediate</a:t>
            </a:r>
          </a:p>
          <a:p>
            <a:r>
              <a:rPr lang="en-US" sz="2400" dirty="0"/>
              <a:t>constraints of </a:t>
            </a:r>
            <a:r>
              <a:rPr lang="en-US" sz="2400" dirty="0" smtClean="0"/>
              <a:t>time and of available </a:t>
            </a:r>
            <a:r>
              <a:rPr lang="en-US" sz="2400" dirty="0"/>
              <a:t>skilled </a:t>
            </a:r>
            <a:r>
              <a:rPr lang="en-US" sz="2400" dirty="0" smtClean="0"/>
              <a:t>personnel</a:t>
            </a:r>
            <a:r>
              <a:rPr lang="en-GB" sz="2300" dirty="0" smtClean="0"/>
              <a:t> </a:t>
            </a:r>
          </a:p>
          <a:p>
            <a:endParaRPr lang="en-US" sz="2200" dirty="0" smtClean="0"/>
          </a:p>
          <a:p>
            <a:pPr marL="0" lvl="0" indent="0">
              <a:buNone/>
            </a:pPr>
            <a:r>
              <a:rPr lang="en-US" sz="2600" i="1" dirty="0"/>
              <a:t>Mitigation</a:t>
            </a:r>
            <a:r>
              <a:rPr lang="en-US" sz="2600" dirty="0"/>
              <a:t>:  </a:t>
            </a:r>
            <a:endParaRPr lang="en-US" sz="2600" dirty="0" smtClean="0"/>
          </a:p>
          <a:p>
            <a:pPr marL="285750" lvl="0" indent="-285750"/>
            <a:r>
              <a:rPr lang="en-US" sz="2400" dirty="0" smtClean="0"/>
              <a:t>Acting </a:t>
            </a:r>
            <a:r>
              <a:rPr lang="en-US" sz="2400" dirty="0"/>
              <a:t>DVC </a:t>
            </a:r>
            <a:r>
              <a:rPr lang="en-US" sz="2400" dirty="0" smtClean="0"/>
              <a:t>tasked by VC to take </a:t>
            </a:r>
            <a:r>
              <a:rPr lang="en-US" sz="2400" dirty="0"/>
              <a:t>on </a:t>
            </a:r>
            <a:r>
              <a:rPr lang="en-US" sz="2400" dirty="0" smtClean="0"/>
              <a:t>institutional OER </a:t>
            </a:r>
            <a:r>
              <a:rPr lang="en-US" sz="2400" dirty="0"/>
              <a:t>Africa liaison role </a:t>
            </a:r>
            <a:r>
              <a:rPr lang="en-US" sz="2400" dirty="0" smtClean="0"/>
              <a:t> / lead </a:t>
            </a:r>
            <a:r>
              <a:rPr lang="en-US" sz="2400" dirty="0"/>
              <a:t>an internal OER Africa collaboration committee to coordinate </a:t>
            </a:r>
            <a:r>
              <a:rPr lang="en-US" sz="2400" dirty="0" smtClean="0"/>
              <a:t>activities</a:t>
            </a:r>
            <a:endParaRPr lang="en-US" sz="2200" dirty="0" smtClean="0"/>
          </a:p>
        </p:txBody>
      </p:sp>
    </p:spTree>
    <p:extLst>
      <p:ext uri="{BB962C8B-B14F-4D97-AF65-F5344CB8AC3E}">
        <p14:creationId xmlns:p14="http://schemas.microsoft.com/office/powerpoint/2010/main" val="37089659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GB" dirty="0" smtClean="0"/>
              <a:t>Project Outcomes / Impact: OUT</a:t>
            </a:r>
            <a:endParaRPr lang="en-GB" dirty="0"/>
          </a:p>
        </p:txBody>
      </p:sp>
      <p:sp>
        <p:nvSpPr>
          <p:cNvPr id="3" name="Content Placeholder 2"/>
          <p:cNvSpPr>
            <a:spLocks noGrp="1"/>
          </p:cNvSpPr>
          <p:nvPr>
            <p:ph sz="half" idx="2"/>
          </p:nvPr>
        </p:nvSpPr>
        <p:spPr>
          <a:xfrm>
            <a:off x="457200" y="2780928"/>
            <a:ext cx="8291264" cy="3744416"/>
          </a:xfrm>
        </p:spPr>
        <p:txBody>
          <a:bodyPr>
            <a:noAutofit/>
          </a:bodyPr>
          <a:lstStyle/>
          <a:p>
            <a:pPr>
              <a:spcBef>
                <a:spcPts val="600"/>
              </a:spcBef>
              <a:spcAft>
                <a:spcPts val="600"/>
              </a:spcAft>
            </a:pPr>
            <a:r>
              <a:rPr lang="en-ZA" sz="2200" dirty="0"/>
              <a:t>OUT has embraced this understanding in theory. What needs to be worked on is implementing a sustained practice within the environmental </a:t>
            </a:r>
            <a:r>
              <a:rPr lang="en-ZA" sz="2200" dirty="0" smtClean="0"/>
              <a:t>constraints, which includes traditional </a:t>
            </a:r>
            <a:r>
              <a:rPr lang="en-ZA" sz="2200" dirty="0"/>
              <a:t>practices in distance learning</a:t>
            </a:r>
            <a:endParaRPr lang="en-ZA" sz="2200" dirty="0" smtClean="0"/>
          </a:p>
          <a:p>
            <a:pPr>
              <a:spcBef>
                <a:spcPts val="600"/>
              </a:spcBef>
              <a:spcAft>
                <a:spcPts val="600"/>
              </a:spcAft>
            </a:pPr>
            <a:r>
              <a:rPr lang="en-ZA" sz="2200" dirty="0" smtClean="0"/>
              <a:t>Availability </a:t>
            </a:r>
            <a:r>
              <a:rPr lang="en-ZA" sz="2200" dirty="0"/>
              <a:t>of ICTs has prompted investigation of a more interactive teaching and learning approach </a:t>
            </a:r>
            <a:r>
              <a:rPr lang="en-ZA" sz="2200" dirty="0" smtClean="0"/>
              <a:t> -  </a:t>
            </a:r>
            <a:r>
              <a:rPr lang="en-ZA" sz="2200" dirty="0"/>
              <a:t>a challenge to staff accustomed to keeping students at a </a:t>
            </a:r>
            <a:r>
              <a:rPr lang="en-ZA" sz="2200" dirty="0" smtClean="0"/>
              <a:t>distance</a:t>
            </a:r>
          </a:p>
          <a:p>
            <a:pPr>
              <a:spcBef>
                <a:spcPts val="600"/>
              </a:spcBef>
              <a:spcAft>
                <a:spcPts val="600"/>
              </a:spcAft>
            </a:pPr>
            <a:r>
              <a:rPr lang="en-ZA" sz="2200" dirty="0" smtClean="0"/>
              <a:t>Discussion </a:t>
            </a:r>
            <a:r>
              <a:rPr lang="en-ZA" sz="2200" dirty="0"/>
              <a:t>around rewards for mounting OER courses </a:t>
            </a:r>
            <a:r>
              <a:rPr lang="en-ZA" sz="2200" dirty="0" smtClean="0"/>
              <a:t>initiated </a:t>
            </a:r>
            <a:r>
              <a:rPr lang="en-ZA" sz="2200" dirty="0"/>
              <a:t>to mirror previously implemented reward structures around mounting courses </a:t>
            </a:r>
            <a:r>
              <a:rPr lang="en-ZA" sz="2200" dirty="0" smtClean="0"/>
              <a:t>online</a:t>
            </a:r>
            <a:endParaRPr lang="en-GB" sz="2200" dirty="0" smtClean="0"/>
          </a:p>
          <a:p>
            <a:pPr>
              <a:spcBef>
                <a:spcPts val="600"/>
              </a:spcBef>
              <a:spcAft>
                <a:spcPts val="600"/>
              </a:spcAft>
            </a:pPr>
            <a:endParaRPr lang="en-GB" sz="2200" dirty="0" smtClean="0"/>
          </a:p>
          <a:p>
            <a:pPr>
              <a:spcBef>
                <a:spcPts val="600"/>
              </a:spcBef>
              <a:spcAft>
                <a:spcPts val="600"/>
              </a:spcAft>
            </a:pPr>
            <a:endParaRPr lang="en-GB" sz="2200" dirty="0"/>
          </a:p>
        </p:txBody>
      </p:sp>
      <p:sp>
        <p:nvSpPr>
          <p:cNvPr id="6" name="Text Placeholder 5"/>
          <p:cNvSpPr>
            <a:spLocks noGrp="1"/>
          </p:cNvSpPr>
          <p:nvPr>
            <p:ph type="body" sz="quarter" idx="3"/>
          </p:nvPr>
        </p:nvSpPr>
        <p:spPr>
          <a:xfrm>
            <a:off x="539553" y="1997149"/>
            <a:ext cx="8147248" cy="639763"/>
          </a:xfrm>
        </p:spPr>
        <p:txBody>
          <a:bodyPr>
            <a:noAutofit/>
          </a:bodyPr>
          <a:lstStyle/>
          <a:p>
            <a:r>
              <a:rPr lang="en-GB" sz="2600" b="0" dirty="0" smtClean="0"/>
              <a:t>A deepened understanding of how OER practices can support sustained transformation of teaching and learning in African universities.</a:t>
            </a:r>
          </a:p>
        </p:txBody>
      </p:sp>
    </p:spTree>
    <p:extLst>
      <p:ext uri="{BB962C8B-B14F-4D97-AF65-F5344CB8AC3E}">
        <p14:creationId xmlns:p14="http://schemas.microsoft.com/office/powerpoint/2010/main" val="2495266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52"/>
            <a:ext cx="8229600" cy="1143000"/>
          </a:xfrm>
        </p:spPr>
        <p:txBody>
          <a:bodyPr>
            <a:noAutofit/>
          </a:bodyPr>
          <a:lstStyle/>
          <a:p>
            <a:r>
              <a:rPr lang="en-GB" sz="4000" dirty="0" smtClean="0"/>
              <a:t>Discussion</a:t>
            </a:r>
            <a:endParaRPr lang="en-GB" sz="4000" dirty="0"/>
          </a:p>
        </p:txBody>
      </p:sp>
      <p:sp>
        <p:nvSpPr>
          <p:cNvPr id="3" name="Content Placeholder 2"/>
          <p:cNvSpPr>
            <a:spLocks noGrp="1"/>
          </p:cNvSpPr>
          <p:nvPr>
            <p:ph idx="1"/>
          </p:nvPr>
        </p:nvSpPr>
        <p:spPr>
          <a:xfrm>
            <a:off x="457200" y="1052736"/>
            <a:ext cx="8435280" cy="5472608"/>
          </a:xfrm>
        </p:spPr>
        <p:txBody>
          <a:bodyPr>
            <a:noAutofit/>
          </a:bodyPr>
          <a:lstStyle/>
          <a:p>
            <a:pPr>
              <a:lnSpc>
                <a:spcPct val="110000"/>
              </a:lnSpc>
            </a:pPr>
            <a:r>
              <a:rPr lang="en-GB" sz="2600" dirty="0" smtClean="0"/>
              <a:t>Grant Context 	(30 </a:t>
            </a:r>
            <a:r>
              <a:rPr lang="en-GB" sz="2600" dirty="0" err="1" smtClean="0"/>
              <a:t>mins</a:t>
            </a:r>
            <a:r>
              <a:rPr lang="en-GB" sz="2600" dirty="0" smtClean="0"/>
              <a:t>)</a:t>
            </a:r>
          </a:p>
          <a:p>
            <a:pPr lvl="1">
              <a:spcBef>
                <a:spcPts val="300"/>
              </a:spcBef>
            </a:pPr>
            <a:r>
              <a:rPr lang="en-GB" sz="2400" dirty="0" smtClean="0"/>
              <a:t>National</a:t>
            </a:r>
          </a:p>
          <a:p>
            <a:pPr lvl="1">
              <a:spcBef>
                <a:spcPts val="300"/>
              </a:spcBef>
            </a:pPr>
            <a:r>
              <a:rPr lang="en-GB" sz="2400" dirty="0" smtClean="0"/>
              <a:t>Institutional</a:t>
            </a:r>
          </a:p>
          <a:p>
            <a:pPr lvl="1">
              <a:spcBef>
                <a:spcPts val="300"/>
              </a:spcBef>
            </a:pPr>
            <a:r>
              <a:rPr lang="en-GB" sz="2400" dirty="0" smtClean="0"/>
              <a:t>Pan African</a:t>
            </a:r>
          </a:p>
          <a:p>
            <a:pPr>
              <a:lnSpc>
                <a:spcPct val="110000"/>
              </a:lnSpc>
              <a:spcBef>
                <a:spcPts val="1200"/>
              </a:spcBef>
            </a:pPr>
            <a:r>
              <a:rPr lang="en-GB" sz="2600" dirty="0" smtClean="0"/>
              <a:t>Project Outcomes / Impact 	(1h.30)</a:t>
            </a:r>
          </a:p>
          <a:p>
            <a:pPr lvl="1">
              <a:spcBef>
                <a:spcPts val="300"/>
              </a:spcBef>
            </a:pPr>
            <a:r>
              <a:rPr lang="en-GB" sz="2400" dirty="0" smtClean="0"/>
              <a:t>By institution</a:t>
            </a:r>
          </a:p>
          <a:p>
            <a:pPr lvl="1">
              <a:spcBef>
                <a:spcPts val="300"/>
              </a:spcBef>
            </a:pPr>
            <a:r>
              <a:rPr lang="en-GB" sz="2400" dirty="0"/>
              <a:t>PAR </a:t>
            </a:r>
            <a:r>
              <a:rPr lang="en-GB" sz="2400" dirty="0" smtClean="0"/>
              <a:t>Agenda update</a:t>
            </a:r>
            <a:endParaRPr lang="en-GB" sz="2400" dirty="0"/>
          </a:p>
          <a:p>
            <a:pPr lvl="1">
              <a:spcBef>
                <a:spcPts val="300"/>
              </a:spcBef>
            </a:pPr>
            <a:r>
              <a:rPr lang="en-GB" sz="2400" dirty="0"/>
              <a:t>Communications </a:t>
            </a:r>
            <a:r>
              <a:rPr lang="en-GB" sz="2400" dirty="0" smtClean="0"/>
              <a:t>update</a:t>
            </a:r>
            <a:endParaRPr lang="en-GB" sz="2400" dirty="0"/>
          </a:p>
          <a:p>
            <a:pPr lvl="1">
              <a:spcBef>
                <a:spcPts val="300"/>
              </a:spcBef>
            </a:pPr>
            <a:r>
              <a:rPr lang="en-GB" sz="2400" dirty="0" smtClean="0"/>
              <a:t>Financial update</a:t>
            </a:r>
          </a:p>
          <a:p>
            <a:pPr>
              <a:lnSpc>
                <a:spcPct val="110000"/>
              </a:lnSpc>
              <a:spcBef>
                <a:spcPts val="1200"/>
              </a:spcBef>
            </a:pPr>
            <a:r>
              <a:rPr lang="en-GB" sz="2600" dirty="0" smtClean="0"/>
              <a:t>Grant Mitigation Strategies (30 </a:t>
            </a:r>
            <a:r>
              <a:rPr lang="en-GB" sz="2600" dirty="0" err="1" smtClean="0"/>
              <a:t>mins</a:t>
            </a:r>
            <a:r>
              <a:rPr lang="en-GB" sz="2600" dirty="0" smtClean="0"/>
              <a:t>)</a:t>
            </a:r>
          </a:p>
          <a:p>
            <a:pPr lvl="1">
              <a:spcBef>
                <a:spcPts val="300"/>
              </a:spcBef>
            </a:pPr>
            <a:r>
              <a:rPr lang="en-GB" sz="2400" dirty="0" smtClean="0"/>
              <a:t>Steering Committee</a:t>
            </a:r>
          </a:p>
          <a:p>
            <a:pPr lvl="1">
              <a:spcBef>
                <a:spcPts val="300"/>
              </a:spcBef>
            </a:pPr>
            <a:r>
              <a:rPr lang="en-GB" sz="2400" dirty="0" smtClean="0"/>
              <a:t>OER Convening</a:t>
            </a:r>
          </a:p>
          <a:p>
            <a:pPr lvl="1">
              <a:spcBef>
                <a:spcPts val="300"/>
              </a:spcBef>
            </a:pPr>
            <a:r>
              <a:rPr lang="en-GB" sz="2400" dirty="0" smtClean="0"/>
              <a:t>Evaluation TOR / Questions</a:t>
            </a:r>
            <a:endParaRPr lang="en-GB" sz="2400" dirty="0"/>
          </a:p>
          <a:p>
            <a:pPr>
              <a:lnSpc>
                <a:spcPct val="110000"/>
              </a:lnSpc>
            </a:pPr>
            <a:endParaRPr lang="en-GB" dirty="0" smtClean="0"/>
          </a:p>
          <a:p>
            <a:pPr>
              <a:lnSpc>
                <a:spcPct val="110000"/>
              </a:lnSpc>
            </a:pPr>
            <a:endParaRPr lang="en-GB" dirty="0"/>
          </a:p>
        </p:txBody>
      </p:sp>
    </p:spTree>
    <p:extLst>
      <p:ext uri="{BB962C8B-B14F-4D97-AF65-F5344CB8AC3E}">
        <p14:creationId xmlns:p14="http://schemas.microsoft.com/office/powerpoint/2010/main" val="20929318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808"/>
            <a:ext cx="8229600" cy="1143000"/>
          </a:xfrm>
        </p:spPr>
        <p:txBody>
          <a:bodyPr/>
          <a:lstStyle/>
          <a:p>
            <a:r>
              <a:rPr lang="en-GB" dirty="0" smtClean="0"/>
              <a:t>Project Outcomes / Impact: OUT</a:t>
            </a:r>
            <a:endParaRPr lang="en-GB" dirty="0"/>
          </a:p>
        </p:txBody>
      </p:sp>
      <p:sp>
        <p:nvSpPr>
          <p:cNvPr id="3" name="Content Placeholder 2"/>
          <p:cNvSpPr>
            <a:spLocks noGrp="1"/>
          </p:cNvSpPr>
          <p:nvPr>
            <p:ph sz="half" idx="2"/>
          </p:nvPr>
        </p:nvSpPr>
        <p:spPr>
          <a:xfrm>
            <a:off x="529208" y="3828181"/>
            <a:ext cx="8003232" cy="2481139"/>
          </a:xfrm>
        </p:spPr>
        <p:txBody>
          <a:bodyPr>
            <a:noAutofit/>
          </a:bodyPr>
          <a:lstStyle/>
          <a:p>
            <a:pPr>
              <a:spcBef>
                <a:spcPts val="600"/>
              </a:spcBef>
              <a:spcAft>
                <a:spcPts val="600"/>
              </a:spcAft>
            </a:pPr>
            <a:r>
              <a:rPr lang="en-GB" dirty="0" smtClean="0"/>
              <a:t>OUT proud of its position as the region’s first ODL institution</a:t>
            </a:r>
          </a:p>
          <a:p>
            <a:pPr>
              <a:spcBef>
                <a:spcPts val="600"/>
              </a:spcBef>
              <a:spcAft>
                <a:spcPts val="600"/>
              </a:spcAft>
            </a:pPr>
            <a:r>
              <a:rPr lang="en-ZA" dirty="0" smtClean="0"/>
              <a:t>Sees </a:t>
            </a:r>
            <a:r>
              <a:rPr lang="en-ZA" dirty="0"/>
              <a:t>the Digital Fluency OER </a:t>
            </a:r>
            <a:r>
              <a:rPr lang="en-ZA" dirty="0" smtClean="0"/>
              <a:t>course </a:t>
            </a:r>
            <a:r>
              <a:rPr lang="en-ZA" dirty="0"/>
              <a:t>as a significant contribution to staff capacity building in institutionalising OER and ICT, not only at OUT, but also regionally</a:t>
            </a:r>
            <a:r>
              <a:rPr lang="en-GB" dirty="0" smtClean="0"/>
              <a:t>. </a:t>
            </a:r>
          </a:p>
          <a:p>
            <a:pPr>
              <a:spcBef>
                <a:spcPts val="600"/>
              </a:spcBef>
              <a:spcAft>
                <a:spcPts val="600"/>
              </a:spcAft>
            </a:pPr>
            <a:endParaRPr lang="en-GB" dirty="0" smtClean="0"/>
          </a:p>
          <a:p>
            <a:pPr>
              <a:spcBef>
                <a:spcPts val="600"/>
              </a:spcBef>
              <a:spcAft>
                <a:spcPts val="600"/>
              </a:spcAft>
            </a:pPr>
            <a:endParaRPr lang="en-GB" dirty="0" smtClean="0"/>
          </a:p>
          <a:p>
            <a:pPr>
              <a:spcBef>
                <a:spcPts val="600"/>
              </a:spcBef>
              <a:spcAft>
                <a:spcPts val="600"/>
              </a:spcAft>
            </a:pPr>
            <a:endParaRPr lang="en-GB" dirty="0" smtClean="0"/>
          </a:p>
          <a:p>
            <a:pPr>
              <a:spcBef>
                <a:spcPts val="600"/>
              </a:spcBef>
              <a:spcAft>
                <a:spcPts val="600"/>
              </a:spcAft>
            </a:pPr>
            <a:endParaRPr lang="en-GB" dirty="0"/>
          </a:p>
        </p:txBody>
      </p:sp>
      <p:sp>
        <p:nvSpPr>
          <p:cNvPr id="6" name="Text Placeholder 5"/>
          <p:cNvSpPr>
            <a:spLocks noGrp="1"/>
          </p:cNvSpPr>
          <p:nvPr>
            <p:ph type="body" sz="quarter" idx="3"/>
          </p:nvPr>
        </p:nvSpPr>
        <p:spPr>
          <a:xfrm>
            <a:off x="539553" y="1916832"/>
            <a:ext cx="8147248" cy="1656184"/>
          </a:xfrm>
        </p:spPr>
        <p:txBody>
          <a:bodyPr>
            <a:noAutofit/>
          </a:bodyPr>
          <a:lstStyle/>
          <a:p>
            <a:r>
              <a:rPr lang="en-GB" sz="2600" b="0" dirty="0" smtClean="0"/>
              <a:t>Accumulated understanding of how OER practices and policy can support transformation of teaching and learning in African universities is widely shared and is incorporated into advocacy.</a:t>
            </a:r>
          </a:p>
        </p:txBody>
      </p:sp>
    </p:spTree>
    <p:extLst>
      <p:ext uri="{BB962C8B-B14F-4D97-AF65-F5344CB8AC3E}">
        <p14:creationId xmlns:p14="http://schemas.microsoft.com/office/powerpoint/2010/main" val="23836269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GB" dirty="0" smtClean="0"/>
              <a:t>UP</a:t>
            </a:r>
            <a:endParaRPr lang="en-GB" dirty="0"/>
          </a:p>
        </p:txBody>
      </p:sp>
      <p:sp>
        <p:nvSpPr>
          <p:cNvPr id="5" name="Text Placeholder 4"/>
          <p:cNvSpPr>
            <a:spLocks noGrp="1"/>
          </p:cNvSpPr>
          <p:nvPr>
            <p:ph type="body" idx="1"/>
          </p:nvPr>
        </p:nvSpPr>
        <p:spPr/>
        <p:txBody>
          <a:bodyPr/>
          <a:lstStyle/>
          <a:p>
            <a:pPr>
              <a:defRPr/>
            </a:pPr>
            <a:r>
              <a:rPr lang="en-GB" dirty="0" smtClean="0"/>
              <a:t>15 </a:t>
            </a:r>
            <a:r>
              <a:rPr lang="en-GB" dirty="0" err="1" smtClean="0"/>
              <a:t>mins</a:t>
            </a:r>
            <a:endParaRPr lang="en-GB" dirty="0"/>
          </a:p>
        </p:txBody>
      </p:sp>
    </p:spTree>
    <p:extLst>
      <p:ext uri="{BB962C8B-B14F-4D97-AF65-F5344CB8AC3E}">
        <p14:creationId xmlns:p14="http://schemas.microsoft.com/office/powerpoint/2010/main" val="17399131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p:cNvPr>
          <p:cNvPicPr>
            <a:picLocks noChangeAspect="1"/>
          </p:cNvPicPr>
          <p:nvPr/>
        </p:nvPicPr>
        <p:blipFill>
          <a:blip r:embed="rId4"/>
          <a:stretch>
            <a:fillRect/>
          </a:stretch>
        </p:blipFill>
        <p:spPr>
          <a:xfrm>
            <a:off x="1" y="179737"/>
            <a:ext cx="9144000" cy="6561633"/>
          </a:xfrm>
          <a:prstGeom prst="rect">
            <a:avLst/>
          </a:prstGeom>
        </p:spPr>
      </p:pic>
    </p:spTree>
    <p:extLst>
      <p:ext uri="{BB962C8B-B14F-4D97-AF65-F5344CB8AC3E}">
        <p14:creationId xmlns:p14="http://schemas.microsoft.com/office/powerpoint/2010/main" val="39496107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Phase II Vision</a:t>
            </a:r>
          </a:p>
        </p:txBody>
      </p:sp>
      <p:sp>
        <p:nvSpPr>
          <p:cNvPr id="3" name="Content Placeholder 2"/>
          <p:cNvSpPr>
            <a:spLocks noGrp="1"/>
          </p:cNvSpPr>
          <p:nvPr>
            <p:ph idx="1"/>
          </p:nvPr>
        </p:nvSpPr>
        <p:spPr/>
        <p:txBody>
          <a:bodyPr>
            <a:noAutofit/>
          </a:bodyPr>
          <a:lstStyle/>
          <a:p>
            <a:pPr marL="0" indent="0">
              <a:buNone/>
            </a:pPr>
            <a:r>
              <a:rPr lang="en-ZA" sz="2600" dirty="0" smtClean="0"/>
              <a:t>Research </a:t>
            </a:r>
            <a:r>
              <a:rPr lang="en-ZA" sz="2600" dirty="0"/>
              <a:t>how OER might support transformation in teaching and </a:t>
            </a:r>
            <a:r>
              <a:rPr lang="en-ZA" sz="2600" dirty="0" smtClean="0"/>
              <a:t>learning. - activities </a:t>
            </a:r>
            <a:r>
              <a:rPr lang="en-ZA" sz="2600" dirty="0"/>
              <a:t>have been designed in three particular areas to elicit data for the research:</a:t>
            </a:r>
          </a:p>
          <a:p>
            <a:pPr marL="457200" indent="-457200">
              <a:buFont typeface="+mj-lt"/>
              <a:buAutoNum type="arabicPeriod"/>
            </a:pPr>
            <a:r>
              <a:rPr lang="en-ZA" sz="2200" dirty="0"/>
              <a:t>Expand </a:t>
            </a:r>
            <a:r>
              <a:rPr lang="en-ZA" sz="2200" dirty="0" err="1" smtClean="0"/>
              <a:t>AfriVIP</a:t>
            </a:r>
            <a:r>
              <a:rPr lang="en-ZA" sz="2200" dirty="0" smtClean="0"/>
              <a:t> </a:t>
            </a:r>
            <a:r>
              <a:rPr lang="en-ZA" sz="2200" dirty="0"/>
              <a:t>repository and enhance </a:t>
            </a:r>
            <a:r>
              <a:rPr lang="en-ZA" sz="2200" dirty="0" smtClean="0"/>
              <a:t>CPD experience, </a:t>
            </a:r>
            <a:r>
              <a:rPr lang="en-ZA" sz="2200" dirty="0"/>
              <a:t>but also design ways to use the database for teaching both undergraduates and postgraduates.</a:t>
            </a:r>
          </a:p>
          <a:p>
            <a:pPr marL="457200" indent="-457200">
              <a:buFont typeface="+mj-lt"/>
              <a:buAutoNum type="arabicPeriod"/>
            </a:pPr>
            <a:r>
              <a:rPr lang="en-ZA" sz="2200" dirty="0"/>
              <a:t>Encourage faculty staff and students </a:t>
            </a:r>
            <a:r>
              <a:rPr lang="en-ZA" sz="2200" dirty="0" smtClean="0"/>
              <a:t>beyond  Veterinary </a:t>
            </a:r>
            <a:r>
              <a:rPr lang="en-ZA" sz="2200" dirty="0"/>
              <a:t>Tropical Diseases Department (through advocacy and training), to adopt and contribute OER for </a:t>
            </a:r>
            <a:r>
              <a:rPr lang="en-ZA" sz="2200" dirty="0" smtClean="0"/>
              <a:t>development </a:t>
            </a:r>
            <a:r>
              <a:rPr lang="en-ZA" sz="2200" dirty="0"/>
              <a:t>of </a:t>
            </a:r>
            <a:r>
              <a:rPr lang="en-ZA" sz="2200" dirty="0" smtClean="0"/>
              <a:t>courses. </a:t>
            </a:r>
            <a:endParaRPr lang="en-ZA" sz="2200" dirty="0"/>
          </a:p>
          <a:p>
            <a:pPr marL="457200" indent="-457200">
              <a:buFont typeface="+mj-lt"/>
              <a:buAutoNum type="arabicPeriod"/>
            </a:pPr>
            <a:r>
              <a:rPr lang="en-ZA" sz="2200" dirty="0"/>
              <a:t>Use </a:t>
            </a:r>
            <a:r>
              <a:rPr lang="en-ZA" sz="2200" dirty="0" err="1"/>
              <a:t>AfriVIP</a:t>
            </a:r>
            <a:r>
              <a:rPr lang="en-ZA" sz="2200" dirty="0"/>
              <a:t> to develop </a:t>
            </a:r>
            <a:r>
              <a:rPr lang="en-ZA" sz="2200" dirty="0" smtClean="0"/>
              <a:t>partnerships </a:t>
            </a:r>
            <a:r>
              <a:rPr lang="en-ZA" sz="2200" dirty="0"/>
              <a:t>with other faculties of Veterinary Science across the </a:t>
            </a:r>
            <a:r>
              <a:rPr lang="en-ZA" sz="2200" dirty="0" smtClean="0"/>
              <a:t>region to create </a:t>
            </a:r>
            <a:r>
              <a:rPr lang="en-ZA" sz="2200" dirty="0"/>
              <a:t>and </a:t>
            </a:r>
            <a:r>
              <a:rPr lang="en-ZA" sz="2200" dirty="0" smtClean="0"/>
              <a:t>share </a:t>
            </a:r>
            <a:r>
              <a:rPr lang="en-ZA" sz="2200" dirty="0"/>
              <a:t>OER.</a:t>
            </a:r>
          </a:p>
          <a:p>
            <a:pPr marL="457200" indent="-457200">
              <a:buFont typeface="+mj-lt"/>
              <a:buAutoNum type="arabicPeriod"/>
            </a:pPr>
            <a:r>
              <a:rPr lang="en-ZA" sz="2200" dirty="0"/>
              <a:t>From lessons learnt during phase </a:t>
            </a:r>
            <a:r>
              <a:rPr lang="en-ZA" sz="2200" dirty="0" smtClean="0"/>
              <a:t>II, </a:t>
            </a:r>
            <a:r>
              <a:rPr lang="en-ZA" sz="2200" dirty="0"/>
              <a:t>provide the VC with a suggested revision of the institutional IP policy.</a:t>
            </a:r>
          </a:p>
        </p:txBody>
      </p:sp>
    </p:spTree>
    <p:extLst>
      <p:ext uri="{BB962C8B-B14F-4D97-AF65-F5344CB8AC3E}">
        <p14:creationId xmlns:p14="http://schemas.microsoft.com/office/powerpoint/2010/main" val="37887184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Phase II Targets</a:t>
            </a:r>
          </a:p>
        </p:txBody>
      </p:sp>
      <p:sp>
        <p:nvSpPr>
          <p:cNvPr id="3" name="Content Placeholder 2"/>
          <p:cNvSpPr>
            <a:spLocks noGrp="1"/>
          </p:cNvSpPr>
          <p:nvPr>
            <p:ph idx="1"/>
          </p:nvPr>
        </p:nvSpPr>
        <p:spPr/>
        <p:txBody>
          <a:bodyPr>
            <a:noAutofit/>
          </a:bodyPr>
          <a:lstStyle/>
          <a:p>
            <a:pPr marL="457200" indent="-457200">
              <a:buFont typeface="+mj-lt"/>
              <a:buAutoNum type="arabicPeriod"/>
            </a:pPr>
            <a:r>
              <a:rPr lang="en-ZA" sz="2300" b="1" dirty="0" smtClean="0"/>
              <a:t>Continuing </a:t>
            </a:r>
            <a:r>
              <a:rPr lang="en-ZA" sz="2300" b="1" dirty="0"/>
              <a:t>Professional Development </a:t>
            </a:r>
            <a:r>
              <a:rPr lang="en-ZA" sz="2300" dirty="0"/>
              <a:t>(CPD) courses being offered by Onderstepoort will be developed using OER, with at least </a:t>
            </a:r>
            <a:r>
              <a:rPr lang="en-ZA" sz="2300" b="1" dirty="0"/>
              <a:t>five new courses </a:t>
            </a:r>
            <a:r>
              <a:rPr lang="en-ZA" sz="2300" dirty="0"/>
              <a:t>operational by the end of the grant.</a:t>
            </a:r>
          </a:p>
          <a:p>
            <a:pPr marL="457200" indent="-457200">
              <a:spcBef>
                <a:spcPts val="1200"/>
              </a:spcBef>
              <a:buFont typeface="+mj-lt"/>
              <a:buAutoNum type="arabicPeriod"/>
            </a:pPr>
            <a:r>
              <a:rPr lang="en-ZA" sz="2300" dirty="0"/>
              <a:t>The newly established </a:t>
            </a:r>
            <a:r>
              <a:rPr lang="en-ZA" sz="2300" dirty="0" err="1"/>
              <a:t>AfriVIP</a:t>
            </a:r>
            <a:r>
              <a:rPr lang="en-ZA" sz="2300" dirty="0"/>
              <a:t> Portal will be systematically integrated into the delivery of at least </a:t>
            </a:r>
            <a:r>
              <a:rPr lang="en-ZA" sz="2300" b="1" dirty="0"/>
              <a:t>four different undergraduate and postgraduate programmes </a:t>
            </a:r>
            <a:r>
              <a:rPr lang="en-ZA" sz="2300" dirty="0"/>
              <a:t>at the Faculty, as a primary source of educational materials for these </a:t>
            </a:r>
            <a:r>
              <a:rPr lang="en-ZA" sz="2300" dirty="0" smtClean="0"/>
              <a:t>programs.</a:t>
            </a:r>
            <a:endParaRPr lang="en-ZA" sz="2300" dirty="0"/>
          </a:p>
          <a:p>
            <a:pPr marL="457200" indent="-457200">
              <a:spcBef>
                <a:spcPts val="1200"/>
              </a:spcBef>
              <a:buFont typeface="+mj-lt"/>
              <a:buAutoNum type="arabicPeriod"/>
            </a:pPr>
            <a:r>
              <a:rPr lang="en-ZA" sz="2300" dirty="0"/>
              <a:t>A </a:t>
            </a:r>
            <a:r>
              <a:rPr lang="en-ZA" sz="2300" b="1" dirty="0"/>
              <a:t>revised </a:t>
            </a:r>
            <a:r>
              <a:rPr lang="en-ZA" sz="2300" b="1" dirty="0" smtClean="0"/>
              <a:t>draft institutional </a:t>
            </a:r>
            <a:r>
              <a:rPr lang="en-ZA" sz="2300" b="1" dirty="0"/>
              <a:t>policy </a:t>
            </a:r>
            <a:r>
              <a:rPr lang="en-ZA" sz="2300" dirty="0"/>
              <a:t>on intellectual property will have been developed under the auspices of the Information Governance Committee, based on the lessons learned from the work at </a:t>
            </a:r>
            <a:r>
              <a:rPr lang="en-ZA" sz="2300" dirty="0" err="1" smtClean="0"/>
              <a:t>Onderstepoort</a:t>
            </a:r>
            <a:r>
              <a:rPr lang="en-ZA" sz="2300" dirty="0" smtClean="0"/>
              <a:t>.</a:t>
            </a:r>
            <a:endParaRPr lang="en-ZA" sz="2300" dirty="0"/>
          </a:p>
        </p:txBody>
      </p:sp>
    </p:spTree>
    <p:extLst>
      <p:ext uri="{BB962C8B-B14F-4D97-AF65-F5344CB8AC3E}">
        <p14:creationId xmlns:p14="http://schemas.microsoft.com/office/powerpoint/2010/main" val="6610857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Phase II Targets</a:t>
            </a:r>
          </a:p>
        </p:txBody>
      </p:sp>
      <p:sp>
        <p:nvSpPr>
          <p:cNvPr id="3" name="Content Placeholder 2"/>
          <p:cNvSpPr>
            <a:spLocks noGrp="1"/>
          </p:cNvSpPr>
          <p:nvPr>
            <p:ph idx="1"/>
          </p:nvPr>
        </p:nvSpPr>
        <p:spPr/>
        <p:txBody>
          <a:bodyPr>
            <a:noAutofit/>
          </a:bodyPr>
          <a:lstStyle/>
          <a:p>
            <a:pPr marL="457200" indent="-457200">
              <a:buFont typeface="+mj-lt"/>
              <a:buAutoNum type="arabicPeriod" startAt="4"/>
            </a:pPr>
            <a:r>
              <a:rPr lang="en-ZA" sz="2300" dirty="0" smtClean="0"/>
              <a:t>Planning </a:t>
            </a:r>
            <a:r>
              <a:rPr lang="en-ZA" sz="2300" dirty="0"/>
              <a:t>engagements with at least </a:t>
            </a:r>
            <a:r>
              <a:rPr lang="en-ZA" sz="2300" b="1" dirty="0"/>
              <a:t>one other Faculty </a:t>
            </a:r>
            <a:r>
              <a:rPr lang="en-ZA" sz="2300" dirty="0"/>
              <a:t>at the University of Pretoria will have been concluded, with commitment from that Faculty for integration of OER into its educational </a:t>
            </a:r>
            <a:r>
              <a:rPr lang="en-ZA" sz="2300" dirty="0" smtClean="0"/>
              <a:t>activities.</a:t>
            </a:r>
            <a:endParaRPr lang="en-ZA" sz="2300" dirty="0"/>
          </a:p>
          <a:p>
            <a:pPr marL="457200" indent="-457200">
              <a:spcBef>
                <a:spcPts val="1200"/>
              </a:spcBef>
              <a:buFont typeface="+mj-lt"/>
              <a:buAutoNum type="arabicPeriod" startAt="4"/>
            </a:pPr>
            <a:r>
              <a:rPr lang="en-ZA" sz="2300" dirty="0"/>
              <a:t>At least </a:t>
            </a:r>
            <a:r>
              <a:rPr lang="en-ZA" sz="2300" b="1" dirty="0"/>
              <a:t>two other Faculties of Veterinary Sciences from Southern and/or Eastern Africa</a:t>
            </a:r>
            <a:r>
              <a:rPr lang="en-ZA" sz="2300" dirty="0"/>
              <a:t> will be actively contributing resources to the development of the </a:t>
            </a:r>
            <a:r>
              <a:rPr lang="en-ZA" sz="2300" dirty="0" err="1"/>
              <a:t>AfriVIP</a:t>
            </a:r>
            <a:r>
              <a:rPr lang="en-ZA" sz="2300" dirty="0"/>
              <a:t> Portal.</a:t>
            </a:r>
          </a:p>
          <a:p>
            <a:pPr marL="457200" indent="-457200">
              <a:spcBef>
                <a:spcPts val="1200"/>
              </a:spcBef>
              <a:buFont typeface="+mj-lt"/>
              <a:buAutoNum type="arabicPeriod" startAt="4"/>
            </a:pPr>
            <a:r>
              <a:rPr lang="en-ZA" sz="2300" dirty="0"/>
              <a:t>A detailed </a:t>
            </a:r>
            <a:r>
              <a:rPr lang="en-ZA" sz="2300" b="1" dirty="0"/>
              <a:t>collaborative project </a:t>
            </a:r>
            <a:r>
              <a:rPr lang="en-ZA" sz="2300" dirty="0"/>
              <a:t>will have been successfully designed, incorporating at least 4-5 of the Faculties of Veterinary Science participating in the Regional Deans’ </a:t>
            </a:r>
            <a:r>
              <a:rPr lang="en-ZA" sz="2300" dirty="0" smtClean="0"/>
              <a:t>meeting.</a:t>
            </a:r>
            <a:endParaRPr lang="en-ZA" sz="2300" dirty="0"/>
          </a:p>
        </p:txBody>
      </p:sp>
    </p:spTree>
    <p:extLst>
      <p:ext uri="{BB962C8B-B14F-4D97-AF65-F5344CB8AC3E}">
        <p14:creationId xmlns:p14="http://schemas.microsoft.com/office/powerpoint/2010/main" val="10332873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Phase II Strategy &amp; Progress - </a:t>
            </a:r>
            <a:br>
              <a:rPr lang="en-ZA" dirty="0"/>
            </a:br>
            <a:r>
              <a:rPr lang="en-ZA" dirty="0"/>
              <a:t>Regional Deans Project</a:t>
            </a:r>
          </a:p>
        </p:txBody>
      </p:sp>
      <p:pic>
        <p:nvPicPr>
          <p:cNvPr id="4" name="Content Placeholder 3"/>
          <p:cNvPicPr>
            <a:picLocks noGrp="1"/>
          </p:cNvPicPr>
          <p:nvPr>
            <p:ph idx="1"/>
          </p:nvPr>
        </p:nvPicPr>
        <p:blipFill>
          <a:blip r:embed="rId3"/>
          <a:stretch>
            <a:fillRect/>
          </a:stretch>
        </p:blipFill>
        <p:spPr>
          <a:xfrm>
            <a:off x="-252536" y="1628800"/>
            <a:ext cx="6768752" cy="5400600"/>
          </a:xfrm>
          <a:prstGeom prst="rect">
            <a:avLst/>
          </a:prstGeom>
        </p:spPr>
      </p:pic>
      <p:sp>
        <p:nvSpPr>
          <p:cNvPr id="3" name="TextBox 2"/>
          <p:cNvSpPr txBox="1"/>
          <p:nvPr/>
        </p:nvSpPr>
        <p:spPr>
          <a:xfrm>
            <a:off x="6516216" y="1890406"/>
            <a:ext cx="2664296" cy="3247043"/>
          </a:xfrm>
          <a:prstGeom prst="rect">
            <a:avLst/>
          </a:prstGeom>
          <a:noFill/>
        </p:spPr>
        <p:txBody>
          <a:bodyPr wrap="square" rtlCol="0">
            <a:spAutoFit/>
          </a:bodyPr>
          <a:lstStyle/>
          <a:p>
            <a:r>
              <a:rPr lang="en-ZA" sz="2000" i="1" dirty="0" err="1" smtClean="0"/>
              <a:t>AfriVIP</a:t>
            </a:r>
            <a:r>
              <a:rPr lang="en-ZA" sz="2000" dirty="0" smtClean="0"/>
              <a:t> - central </a:t>
            </a:r>
            <a:r>
              <a:rPr lang="en-ZA" sz="2000" dirty="0"/>
              <a:t>repository  for OER generated by different </a:t>
            </a:r>
            <a:r>
              <a:rPr lang="en-ZA" sz="2000" dirty="0" smtClean="0"/>
              <a:t>institutions</a:t>
            </a:r>
          </a:p>
          <a:p>
            <a:pPr>
              <a:spcBef>
                <a:spcPts val="600"/>
              </a:spcBef>
            </a:pPr>
            <a:r>
              <a:rPr lang="en-ZA" sz="2000" dirty="0" smtClean="0"/>
              <a:t>Commitment to </a:t>
            </a:r>
            <a:r>
              <a:rPr lang="en-ZA" sz="2000" dirty="0"/>
              <a:t>use official student assignments to generate </a:t>
            </a:r>
            <a:r>
              <a:rPr lang="en-ZA" sz="2000" dirty="0" smtClean="0"/>
              <a:t>Openly licensed teaching </a:t>
            </a:r>
            <a:r>
              <a:rPr lang="en-ZA" sz="2000" dirty="0"/>
              <a:t>resources to share.</a:t>
            </a:r>
          </a:p>
        </p:txBody>
      </p:sp>
    </p:spTree>
    <p:extLst>
      <p:ext uri="{BB962C8B-B14F-4D97-AF65-F5344CB8AC3E}">
        <p14:creationId xmlns:p14="http://schemas.microsoft.com/office/powerpoint/2010/main" val="40422704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n-ZA" dirty="0" smtClean="0"/>
              <a:t>PAR</a:t>
            </a:r>
            <a:endParaRPr lang="en-ZA" dirty="0"/>
          </a:p>
        </p:txBody>
      </p:sp>
      <p:sp>
        <p:nvSpPr>
          <p:cNvPr id="3" name="Content Placeholder 2"/>
          <p:cNvSpPr>
            <a:spLocks noGrp="1"/>
          </p:cNvSpPr>
          <p:nvPr>
            <p:ph idx="4294967295"/>
          </p:nvPr>
        </p:nvSpPr>
        <p:spPr>
          <a:xfrm>
            <a:off x="0" y="1306514"/>
            <a:ext cx="3538538" cy="5551487"/>
          </a:xfrm>
        </p:spPr>
        <p:txBody>
          <a:bodyPr>
            <a:normAutofit/>
          </a:bodyPr>
          <a:lstStyle/>
          <a:p>
            <a:pPr marL="0" indent="0">
              <a:buNone/>
            </a:pPr>
            <a:r>
              <a:rPr lang="en-ZA" sz="2000" dirty="0" smtClean="0"/>
              <a:t>2015: 2</a:t>
            </a:r>
            <a:r>
              <a:rPr lang="en-ZA" sz="2000" baseline="30000" dirty="0" smtClean="0"/>
              <a:t>nd</a:t>
            </a:r>
            <a:r>
              <a:rPr lang="en-ZA" sz="2000" dirty="0" smtClean="0"/>
              <a:t> </a:t>
            </a:r>
            <a:r>
              <a:rPr lang="en-ZA" sz="2000" dirty="0"/>
              <a:t>year Vet. Sci. </a:t>
            </a:r>
            <a:r>
              <a:rPr lang="en-ZA" sz="2000" dirty="0" smtClean="0"/>
              <a:t>course to </a:t>
            </a:r>
            <a:r>
              <a:rPr lang="en-ZA" sz="2000" dirty="0"/>
              <a:t>be taught in continuous, subject dedicated, blocks rather than teaching departmental topics in parallel. </a:t>
            </a:r>
            <a:endParaRPr lang="en-ZA" sz="2000" dirty="0" smtClean="0"/>
          </a:p>
          <a:p>
            <a:pPr marL="0" indent="0">
              <a:spcBef>
                <a:spcPts val="600"/>
              </a:spcBef>
              <a:buNone/>
            </a:pPr>
            <a:r>
              <a:rPr lang="en-ZA" sz="2000" dirty="0" smtClean="0"/>
              <a:t>Hoped that, </a:t>
            </a:r>
            <a:r>
              <a:rPr lang="en-ZA" sz="2000" dirty="0"/>
              <a:t>when revising </a:t>
            </a:r>
            <a:r>
              <a:rPr lang="en-ZA" sz="2000" dirty="0" smtClean="0"/>
              <a:t>topics, </a:t>
            </a:r>
            <a:r>
              <a:rPr lang="en-ZA" sz="2000" dirty="0"/>
              <a:t>departments would exploit technology, use inquiry-led methodologies and use </a:t>
            </a:r>
            <a:r>
              <a:rPr lang="en-ZA" sz="2000" dirty="0" smtClean="0"/>
              <a:t>OER </a:t>
            </a:r>
            <a:endParaRPr lang="en-ZA" sz="2000" dirty="0"/>
          </a:p>
          <a:p>
            <a:pPr marL="0" indent="0">
              <a:spcBef>
                <a:spcPts val="600"/>
              </a:spcBef>
              <a:buNone/>
            </a:pPr>
            <a:r>
              <a:rPr lang="en-ZA" sz="2000" dirty="0" smtClean="0"/>
              <a:t>Research to </a:t>
            </a:r>
            <a:r>
              <a:rPr lang="en-ZA" sz="2000" dirty="0"/>
              <a:t>ascertain what impact, either positive or negative, </a:t>
            </a:r>
            <a:r>
              <a:rPr lang="en-ZA" sz="2000" dirty="0" smtClean="0"/>
              <a:t>these </a:t>
            </a:r>
            <a:r>
              <a:rPr lang="en-ZA" sz="2000" dirty="0"/>
              <a:t>new dimensions bring to the quality of learning.</a:t>
            </a:r>
          </a:p>
        </p:txBody>
      </p:sp>
      <p:graphicFrame>
        <p:nvGraphicFramePr>
          <p:cNvPr id="6" name="Diagram 5"/>
          <p:cNvGraphicFramePr/>
          <p:nvPr>
            <p:extLst>
              <p:ext uri="{D42A27DB-BD31-4B8C-83A1-F6EECF244321}">
                <p14:modId xmlns:p14="http://schemas.microsoft.com/office/powerpoint/2010/main" val="2052268426"/>
              </p:ext>
            </p:extLst>
          </p:nvPr>
        </p:nvGraphicFramePr>
        <p:xfrm>
          <a:off x="3995937" y="1092426"/>
          <a:ext cx="5087152" cy="5765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7159616" y="692696"/>
            <a:ext cx="1923475" cy="369332"/>
          </a:xfrm>
          <a:prstGeom prst="rect">
            <a:avLst/>
          </a:prstGeom>
          <a:noFill/>
        </p:spPr>
        <p:txBody>
          <a:bodyPr wrap="none" rtlCol="0">
            <a:spAutoFit/>
          </a:bodyPr>
          <a:lstStyle/>
          <a:p>
            <a:r>
              <a:rPr lang="en-ZA" dirty="0"/>
              <a:t>Supposed Benefits</a:t>
            </a:r>
          </a:p>
        </p:txBody>
      </p:sp>
    </p:spTree>
    <p:extLst>
      <p:ext uri="{BB962C8B-B14F-4D97-AF65-F5344CB8AC3E}">
        <p14:creationId xmlns:p14="http://schemas.microsoft.com/office/powerpoint/2010/main" val="11712803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Recent developments</a:t>
            </a:r>
          </a:p>
        </p:txBody>
      </p:sp>
      <p:pic>
        <p:nvPicPr>
          <p:cNvPr id="4" name="Picture 2" descr="https://media.licdn.com/mpr/mpr/shrinknp_200_200/p/3/000/101/2d2/10dcc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1174" y="731912"/>
            <a:ext cx="1865402" cy="1905000"/>
          </a:xfrm>
          <a:prstGeom prst="rect">
            <a:avLst/>
          </a:prstGeom>
          <a:noFill/>
          <a:scene3d>
            <a:camera prst="perspectiveContrastingLeftFacing"/>
            <a:lightRig rig="threePt" dir="t"/>
          </a:scene3d>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noAutofit/>
          </a:bodyPr>
          <a:lstStyle/>
          <a:p>
            <a:pPr marL="457200" indent="-457200">
              <a:spcBef>
                <a:spcPts val="1200"/>
              </a:spcBef>
              <a:buFont typeface="+mj-lt"/>
              <a:buAutoNum type="arabicPeriod"/>
            </a:pPr>
            <a:r>
              <a:rPr lang="en-ZA" sz="2200" dirty="0" smtClean="0"/>
              <a:t>Linda </a:t>
            </a:r>
            <a:r>
              <a:rPr lang="en-ZA" sz="2200" dirty="0"/>
              <a:t>van Ryneveld, Deputy Dean (Academics) and OP’s liaison person for this project, </a:t>
            </a:r>
            <a:r>
              <a:rPr lang="en-ZA" sz="2200" dirty="0" smtClean="0"/>
              <a:t> moved to </a:t>
            </a:r>
            <a:r>
              <a:rPr lang="en-ZA" sz="2200" dirty="0"/>
              <a:t>the Faculty of Education. </a:t>
            </a:r>
          </a:p>
          <a:p>
            <a:pPr marL="457200" indent="-457200">
              <a:spcBef>
                <a:spcPts val="1200"/>
              </a:spcBef>
              <a:buFont typeface="+mj-lt"/>
              <a:buAutoNum type="arabicPeriod"/>
            </a:pPr>
            <a:r>
              <a:rPr lang="en-ZA" sz="2200" dirty="0"/>
              <a:t>Dietmar Holm is in the process of being appointed as Acting Deputy Dean and has taken </a:t>
            </a:r>
            <a:r>
              <a:rPr lang="en-ZA" sz="2200" dirty="0" smtClean="0"/>
              <a:t>on many </a:t>
            </a:r>
            <a:r>
              <a:rPr lang="en-ZA" sz="2200" dirty="0"/>
              <a:t>of Linda’s duties, including coordinating our project.</a:t>
            </a:r>
          </a:p>
          <a:p>
            <a:pPr marL="457200" indent="-457200">
              <a:spcBef>
                <a:spcPts val="1200"/>
              </a:spcBef>
              <a:buFont typeface="+mj-lt"/>
              <a:buAutoNum type="arabicPeriod"/>
            </a:pPr>
            <a:r>
              <a:rPr lang="en-ZA" sz="2200" dirty="0"/>
              <a:t>The Dean, Darrell </a:t>
            </a:r>
            <a:r>
              <a:rPr lang="en-ZA" sz="2200" dirty="0" smtClean="0"/>
              <a:t>Abernethy</a:t>
            </a:r>
            <a:r>
              <a:rPr lang="en-ZA" sz="2200" dirty="0"/>
              <a:t>, remains fully committed to our project, and has special interest in the results of the PAR.</a:t>
            </a:r>
          </a:p>
          <a:p>
            <a:pPr marL="457200" indent="-457200">
              <a:spcBef>
                <a:spcPts val="1200"/>
              </a:spcBef>
              <a:buFont typeface="+mj-lt"/>
              <a:buAutoNum type="arabicPeriod"/>
            </a:pPr>
            <a:r>
              <a:rPr lang="en-ZA" sz="2200" dirty="0"/>
              <a:t>Activities in the early part of 2016 focused on;</a:t>
            </a:r>
          </a:p>
          <a:p>
            <a:pPr lvl="1"/>
            <a:r>
              <a:rPr lang="en-ZA" sz="2000" dirty="0"/>
              <a:t>Ensuring we still had the support of management for the project</a:t>
            </a:r>
          </a:p>
          <a:p>
            <a:pPr lvl="1"/>
            <a:r>
              <a:rPr lang="en-ZA" sz="2000" dirty="0"/>
              <a:t>Preparing the Block Builders Workshop to capacitate staff in pedagogy, technology and OER. </a:t>
            </a:r>
          </a:p>
          <a:p>
            <a:pPr lvl="1"/>
            <a:r>
              <a:rPr lang="en-ZA" sz="2000" dirty="0"/>
              <a:t>Fine tuning the PAR agenda and locating research champions.</a:t>
            </a:r>
          </a:p>
          <a:p>
            <a:pPr marL="457200" indent="-457200">
              <a:buFont typeface="+mj-lt"/>
              <a:buAutoNum type="arabicPeriod"/>
            </a:pPr>
            <a:endParaRPr lang="en-ZA" sz="2000" dirty="0"/>
          </a:p>
          <a:p>
            <a:pPr marL="0" indent="0">
              <a:buNone/>
            </a:pPr>
            <a:endParaRPr lang="en-ZA" sz="2000" dirty="0"/>
          </a:p>
        </p:txBody>
      </p:sp>
    </p:spTree>
    <p:extLst>
      <p:ext uri="{BB962C8B-B14F-4D97-AF65-F5344CB8AC3E}">
        <p14:creationId xmlns:p14="http://schemas.microsoft.com/office/powerpoint/2010/main" val="18559042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UFS – Key Activities</a:t>
            </a:r>
            <a:endParaRPr lang="en-GB" dirty="0"/>
          </a:p>
        </p:txBody>
      </p:sp>
      <p:sp>
        <p:nvSpPr>
          <p:cNvPr id="7" name="Content Placeholder 6"/>
          <p:cNvSpPr>
            <a:spLocks noGrp="1"/>
          </p:cNvSpPr>
          <p:nvPr>
            <p:ph idx="1"/>
          </p:nvPr>
        </p:nvSpPr>
        <p:spPr/>
        <p:txBody>
          <a:bodyPr>
            <a:noAutofit/>
          </a:bodyPr>
          <a:lstStyle/>
          <a:p>
            <a:pPr marL="514350" lvl="0" indent="-514350">
              <a:spcBef>
                <a:spcPts val="1200"/>
              </a:spcBef>
              <a:buFont typeface="+mj-lt"/>
              <a:buAutoNum type="arabicPeriod"/>
            </a:pPr>
            <a:r>
              <a:rPr lang="en-GB" sz="2400" i="1" dirty="0" smtClean="0"/>
              <a:t>First rounds of training/technical support on OER provided for at least 25 key academic support staff</a:t>
            </a:r>
          </a:p>
          <a:p>
            <a:pPr marL="514350" indent="-514350">
              <a:spcBef>
                <a:spcPts val="1200"/>
              </a:spcBef>
              <a:buFont typeface="+mj-lt"/>
              <a:buAutoNum type="arabicPeriod"/>
            </a:pPr>
            <a:r>
              <a:rPr lang="en-GB" sz="2400" i="1" dirty="0" smtClean="0"/>
              <a:t>Draft IP Policy developed for consultation</a:t>
            </a:r>
          </a:p>
          <a:p>
            <a:pPr marL="514350" indent="-514350">
              <a:spcBef>
                <a:spcPts val="1200"/>
              </a:spcBef>
              <a:buFont typeface="+mj-lt"/>
              <a:buAutoNum type="arabicPeriod"/>
            </a:pPr>
            <a:r>
              <a:rPr lang="en-GB" sz="2400" i="1" dirty="0" smtClean="0"/>
              <a:t>PAR Agenda defined and researcher/s identified to complete research</a:t>
            </a:r>
          </a:p>
          <a:p>
            <a:pPr marL="514350" lvl="0" indent="-514350">
              <a:spcBef>
                <a:spcPts val="1200"/>
              </a:spcBef>
              <a:buFont typeface="+mj-lt"/>
              <a:buAutoNum type="arabicPeriod"/>
            </a:pPr>
            <a:r>
              <a:rPr lang="en-GB" sz="2400" i="1" dirty="0" smtClean="0"/>
              <a:t>Unit for Language Development (ULD) </a:t>
            </a:r>
            <a:r>
              <a:rPr lang="en-GB" sz="2400" i="1" dirty="0"/>
              <a:t>Strategy completed and </a:t>
            </a:r>
            <a:r>
              <a:rPr lang="en-GB" sz="2400" i="1" dirty="0" smtClean="0"/>
              <a:t>approved</a:t>
            </a:r>
          </a:p>
          <a:p>
            <a:pPr marL="514350" indent="-514350">
              <a:spcBef>
                <a:spcPts val="1200"/>
              </a:spcBef>
              <a:buFont typeface="+mj-lt"/>
              <a:buAutoNum type="arabicPeriod"/>
            </a:pPr>
            <a:r>
              <a:rPr lang="en-GB" sz="2400" i="1" dirty="0"/>
              <a:t>At least 20 modules show evidence of incorporation of lessons learned from technical support in item </a:t>
            </a:r>
            <a:r>
              <a:rPr lang="en-GB" sz="2400" i="1" dirty="0" smtClean="0"/>
              <a:t>1</a:t>
            </a:r>
            <a:endParaRPr lang="en-GB" sz="2400" dirty="0"/>
          </a:p>
          <a:p>
            <a:pPr marL="514350" indent="-514350">
              <a:spcBef>
                <a:spcPts val="1200"/>
              </a:spcBef>
              <a:buFont typeface="+mj-lt"/>
              <a:buAutoNum type="arabicPeriod"/>
            </a:pPr>
            <a:endParaRPr lang="en-GB" sz="2400" i="1" dirty="0" smtClean="0"/>
          </a:p>
          <a:p>
            <a:pPr marL="514350" indent="-514350">
              <a:buFont typeface="+mj-lt"/>
              <a:buAutoNum type="arabicPeriod"/>
            </a:pPr>
            <a:endParaRPr lang="en-GB" sz="2800" i="1" dirty="0" smtClean="0"/>
          </a:p>
          <a:p>
            <a:pPr marL="514350" lvl="0" indent="-514350">
              <a:buFont typeface="+mj-lt"/>
              <a:buAutoNum type="arabicPeriod"/>
            </a:pPr>
            <a:endParaRPr lang="en-GB" sz="2800" i="1" dirty="0" smtClean="0"/>
          </a:p>
          <a:p>
            <a:pPr marL="514350" lvl="0" indent="-514350">
              <a:buFont typeface="+mj-lt"/>
              <a:buAutoNum type="arabicPeriod"/>
            </a:pPr>
            <a:endParaRPr lang="en-GB" sz="2800" dirty="0"/>
          </a:p>
          <a:p>
            <a:pPr marL="0" indent="0">
              <a:buNone/>
            </a:pPr>
            <a:endParaRPr lang="en-GB" sz="2400" dirty="0"/>
          </a:p>
        </p:txBody>
      </p:sp>
    </p:spTree>
    <p:extLst>
      <p:ext uri="{BB962C8B-B14F-4D97-AF65-F5344CB8AC3E}">
        <p14:creationId xmlns:p14="http://schemas.microsoft.com/office/powerpoint/2010/main" val="379866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24"/>
          <p:cNvGrpSpPr>
            <a:grpSpLocks/>
          </p:cNvGrpSpPr>
          <p:nvPr/>
        </p:nvGrpSpPr>
        <p:grpSpPr bwMode="auto">
          <a:xfrm>
            <a:off x="-1764704" y="-1683568"/>
            <a:ext cx="3960440" cy="4464496"/>
            <a:chOff x="642910" y="642918"/>
            <a:chExt cx="3633814" cy="3733824"/>
          </a:xfrm>
          <a:gradFill flip="none" rotWithShape="1">
            <a:gsLst>
              <a:gs pos="0">
                <a:srgbClr val="573301"/>
              </a:gs>
              <a:gs pos="50000">
                <a:schemeClr val="accent3">
                  <a:lumMod val="75000"/>
                </a:schemeClr>
              </a:gs>
              <a:gs pos="100000">
                <a:schemeClr val="accent1">
                  <a:tint val="23500"/>
                  <a:satMod val="160000"/>
                </a:schemeClr>
              </a:gs>
            </a:gsLst>
            <a:lin ang="10800000" scaled="1"/>
            <a:tileRect/>
          </a:gradFill>
          <a:effectLst/>
          <a:scene3d>
            <a:camera prst="perspectiveFront" fov="2700000">
              <a:rot lat="19086000" lon="19067999" rev="3108000"/>
            </a:camera>
            <a:lightRig rig="threePt" dir="t">
              <a:rot lat="0" lon="0" rev="0"/>
            </a:lightRig>
          </a:scene3d>
        </p:grpSpPr>
        <p:sp>
          <p:nvSpPr>
            <p:cNvPr id="21" name="Oval 20"/>
            <p:cNvSpPr/>
            <p:nvPr/>
          </p:nvSpPr>
          <p:spPr>
            <a:xfrm>
              <a:off x="642910" y="642918"/>
              <a:ext cx="2143140" cy="2143140"/>
            </a:xfrm>
            <a:prstGeom prst="ellipse">
              <a:avLst/>
            </a:prstGeom>
            <a:solidFill>
              <a:srgbClr val="B38C0B"/>
            </a:solidFill>
            <a:ln w="34925" cmpd="dbl">
              <a:solidFill>
                <a:srgbClr val="FFFFFF"/>
              </a:solidFill>
            </a:ln>
            <a:effectLst>
              <a:outerShdw blurRad="317500" dir="2700000" algn="ctr">
                <a:srgbClr val="000000">
                  <a:alpha val="43000"/>
                </a:srgbClr>
              </a:outerShdw>
              <a:softEdge rad="12700"/>
            </a:effectLst>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B58D0B"/>
                </a:solidFill>
              </a:endParaRPr>
            </a:p>
          </p:txBody>
        </p:sp>
        <p:sp>
          <p:nvSpPr>
            <p:cNvPr id="22" name="Oval 21"/>
            <p:cNvSpPr/>
            <p:nvPr/>
          </p:nvSpPr>
          <p:spPr>
            <a:xfrm>
              <a:off x="2428860" y="3500438"/>
              <a:ext cx="838208" cy="876304"/>
            </a:xfrm>
            <a:prstGeom prst="ellipse">
              <a:avLst/>
            </a:prstGeom>
            <a:solidFill>
              <a:srgbClr val="F58320"/>
            </a:solidFill>
            <a:ln w="34925" cmpd="dbl">
              <a:solidFill>
                <a:srgbClr val="FFFFFF"/>
              </a:solidFill>
            </a:ln>
            <a:effectLst>
              <a:outerShdw blurRad="317500" dir="2700000" algn="ctr">
                <a:srgbClr val="000000">
                  <a:alpha val="43000"/>
                </a:srgbClr>
              </a:outerShdw>
            </a:effectLst>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B58D0B"/>
                </a:solidFill>
              </a:endParaRPr>
            </a:p>
          </p:txBody>
        </p:sp>
        <p:sp>
          <p:nvSpPr>
            <p:cNvPr id="23" name="Oval 22"/>
            <p:cNvSpPr/>
            <p:nvPr/>
          </p:nvSpPr>
          <p:spPr>
            <a:xfrm>
              <a:off x="2928926" y="2214554"/>
              <a:ext cx="838208" cy="876304"/>
            </a:xfrm>
            <a:prstGeom prst="ellipse">
              <a:avLst/>
            </a:prstGeom>
            <a:solidFill>
              <a:srgbClr val="ADA313"/>
            </a:solidFill>
            <a:ln w="34925" cmpd="dbl">
              <a:solidFill>
                <a:srgbClr val="FFFFFF"/>
              </a:solidFill>
            </a:ln>
            <a:effectLst>
              <a:outerShdw blurRad="317500" dir="2700000" algn="ctr">
                <a:srgbClr val="000000">
                  <a:alpha val="43000"/>
                </a:srgbClr>
              </a:outerShdw>
            </a:effectLst>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B58D0B"/>
                </a:solidFill>
              </a:endParaRPr>
            </a:p>
          </p:txBody>
        </p:sp>
        <p:sp>
          <p:nvSpPr>
            <p:cNvPr id="24" name="Oval 23"/>
            <p:cNvSpPr/>
            <p:nvPr/>
          </p:nvSpPr>
          <p:spPr>
            <a:xfrm>
              <a:off x="2428860" y="2786058"/>
              <a:ext cx="571504" cy="528638"/>
            </a:xfrm>
            <a:prstGeom prst="ellipse">
              <a:avLst/>
            </a:prstGeom>
            <a:grpFill/>
            <a:ln w="34925" cmpd="dbl">
              <a:solidFill>
                <a:srgbClr val="FFFFFF"/>
              </a:solidFill>
            </a:ln>
            <a:effectLst>
              <a:outerShdw blurRad="317500" dir="2700000" algn="ctr">
                <a:srgbClr val="000000">
                  <a:alpha val="43000"/>
                </a:srgbClr>
              </a:outerShdw>
            </a:effectLst>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B58D0B"/>
                </a:solidFill>
              </a:endParaRPr>
            </a:p>
          </p:txBody>
        </p:sp>
        <p:sp>
          <p:nvSpPr>
            <p:cNvPr id="25" name="Oval 24"/>
            <p:cNvSpPr/>
            <p:nvPr/>
          </p:nvSpPr>
          <p:spPr>
            <a:xfrm>
              <a:off x="3929058" y="1928802"/>
              <a:ext cx="347666" cy="385762"/>
            </a:xfrm>
            <a:prstGeom prst="ellipse">
              <a:avLst/>
            </a:prstGeom>
            <a:solidFill>
              <a:srgbClr val="ADA313"/>
            </a:solidFill>
            <a:ln w="34925" cmpd="dbl">
              <a:solidFill>
                <a:srgbClr val="FFFFFF"/>
              </a:solidFill>
            </a:ln>
            <a:effectLst>
              <a:outerShdw blurRad="317500" dir="2700000" algn="ctr">
                <a:srgbClr val="000000">
                  <a:alpha val="43000"/>
                </a:srgbClr>
              </a:outerShdw>
            </a:effectLst>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58320"/>
                </a:solidFill>
              </a:endParaRPr>
            </a:p>
          </p:txBody>
        </p:sp>
        <p:sp>
          <p:nvSpPr>
            <p:cNvPr id="26" name="Oval 25"/>
            <p:cNvSpPr/>
            <p:nvPr/>
          </p:nvSpPr>
          <p:spPr>
            <a:xfrm>
              <a:off x="3143240" y="3214686"/>
              <a:ext cx="347666" cy="385762"/>
            </a:xfrm>
            <a:prstGeom prst="ellipse">
              <a:avLst/>
            </a:prstGeom>
            <a:solidFill>
              <a:srgbClr val="ADA313"/>
            </a:solidFill>
            <a:ln w="34925" cmpd="dbl">
              <a:solidFill>
                <a:srgbClr val="FFFFFF"/>
              </a:solidFill>
            </a:ln>
            <a:effectLst>
              <a:outerShdw blurRad="317500" dir="2700000" algn="ctr">
                <a:srgbClr val="000000">
                  <a:alpha val="43000"/>
                </a:srgbClr>
              </a:outerShdw>
            </a:effectLst>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B58D0B"/>
                </a:solidFill>
              </a:endParaRPr>
            </a:p>
          </p:txBody>
        </p:sp>
        <p:sp>
          <p:nvSpPr>
            <p:cNvPr id="27" name="Oval 26"/>
            <p:cNvSpPr/>
            <p:nvPr/>
          </p:nvSpPr>
          <p:spPr>
            <a:xfrm>
              <a:off x="2786050" y="1071546"/>
              <a:ext cx="347666" cy="385762"/>
            </a:xfrm>
            <a:prstGeom prst="ellipse">
              <a:avLst/>
            </a:prstGeom>
            <a:solidFill>
              <a:srgbClr val="ADA313"/>
            </a:solidFill>
            <a:ln w="34925" cmpd="dbl">
              <a:solidFill>
                <a:srgbClr val="FFFFFF"/>
              </a:solidFill>
            </a:ln>
            <a:effectLst>
              <a:outerShdw blurRad="317500" dir="2700000" algn="ctr">
                <a:srgbClr val="000000">
                  <a:alpha val="43000"/>
                </a:srgbClr>
              </a:outerShdw>
            </a:effectLst>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B58D0B"/>
                </a:solidFill>
              </a:endParaRPr>
            </a:p>
          </p:txBody>
        </p:sp>
        <p:sp>
          <p:nvSpPr>
            <p:cNvPr id="28" name="Oval 27"/>
            <p:cNvSpPr/>
            <p:nvPr/>
          </p:nvSpPr>
          <p:spPr>
            <a:xfrm>
              <a:off x="2071670" y="3214686"/>
              <a:ext cx="347666" cy="385762"/>
            </a:xfrm>
            <a:prstGeom prst="ellipse">
              <a:avLst/>
            </a:prstGeom>
            <a:solidFill>
              <a:srgbClr val="ADA313"/>
            </a:solidFill>
            <a:ln w="34925" cmpd="dbl">
              <a:solidFill>
                <a:srgbClr val="FFFFFF"/>
              </a:solidFill>
            </a:ln>
            <a:effectLst>
              <a:outerShdw blurRad="317500" dir="2700000" algn="ctr">
                <a:srgbClr val="000000">
                  <a:alpha val="43000"/>
                </a:srgbClr>
              </a:outerShdw>
            </a:effectLst>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B58D0B"/>
                </a:solidFill>
              </a:endParaRPr>
            </a:p>
          </p:txBody>
        </p:sp>
        <p:sp>
          <p:nvSpPr>
            <p:cNvPr id="29" name="Oval 28"/>
            <p:cNvSpPr/>
            <p:nvPr/>
          </p:nvSpPr>
          <p:spPr>
            <a:xfrm>
              <a:off x="2928926" y="1643050"/>
              <a:ext cx="571504" cy="528638"/>
            </a:xfrm>
            <a:prstGeom prst="ellipse">
              <a:avLst/>
            </a:prstGeom>
            <a:solidFill>
              <a:srgbClr val="F58320"/>
            </a:solidFill>
            <a:ln w="34925" cmpd="dbl">
              <a:solidFill>
                <a:srgbClr val="FFFFFF"/>
              </a:solidFill>
            </a:ln>
            <a:effectLst>
              <a:outerShdw blurRad="317500" dir="2700000" algn="ctr">
                <a:srgbClr val="000000">
                  <a:alpha val="43000"/>
                </a:srgbClr>
              </a:outerShdw>
            </a:effectLst>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B58D0B"/>
                </a:solidFill>
              </a:endParaRPr>
            </a:p>
          </p:txBody>
        </p:sp>
      </p:grpSp>
      <p:sp>
        <p:nvSpPr>
          <p:cNvPr id="4" name="Content Placeholder 3"/>
          <p:cNvSpPr>
            <a:spLocks noGrp="1"/>
          </p:cNvSpPr>
          <p:nvPr>
            <p:ph sz="half" idx="2"/>
          </p:nvPr>
        </p:nvSpPr>
        <p:spPr>
          <a:xfrm>
            <a:off x="4860032" y="2657376"/>
            <a:ext cx="3888432" cy="2859856"/>
          </a:xfrm>
        </p:spPr>
        <p:txBody>
          <a:bodyPr>
            <a:noAutofit/>
          </a:bodyPr>
          <a:lstStyle/>
          <a:p>
            <a:pPr marL="0" indent="0">
              <a:buNone/>
            </a:pPr>
            <a:r>
              <a:rPr lang="en-GB" sz="2600" i="1" dirty="0" smtClean="0"/>
              <a:t>OER </a:t>
            </a:r>
            <a:r>
              <a:rPr lang="en-GB" sz="2600" i="1" dirty="0"/>
              <a:t>Africa</a:t>
            </a:r>
            <a:r>
              <a:rPr lang="en-GB" sz="2600" dirty="0"/>
              <a:t> will contribute to mainstreamed engagement with OER </a:t>
            </a:r>
            <a:r>
              <a:rPr lang="en-US" sz="2600" dirty="0" smtClean="0"/>
              <a:t>to improve both the content and the delivery of higher </a:t>
            </a:r>
            <a:r>
              <a:rPr lang="en-GB" sz="2600" dirty="0" smtClean="0"/>
              <a:t>by </a:t>
            </a:r>
            <a:r>
              <a:rPr lang="en-GB" sz="2600" dirty="0"/>
              <a:t>academics through active support </a:t>
            </a:r>
            <a:r>
              <a:rPr lang="en-GB" sz="2600" dirty="0" smtClean="0"/>
              <a:t>to </a:t>
            </a:r>
            <a:r>
              <a:rPr lang="en-GB" sz="2600" dirty="0"/>
              <a:t>institutional policies &amp; </a:t>
            </a:r>
            <a:r>
              <a:rPr lang="en-GB" sz="2600" dirty="0" smtClean="0"/>
              <a:t>procedures</a:t>
            </a:r>
          </a:p>
        </p:txBody>
      </p:sp>
      <p:sp>
        <p:nvSpPr>
          <p:cNvPr id="6" name="Title 1"/>
          <p:cNvSpPr txBox="1">
            <a:spLocks/>
          </p:cNvSpPr>
          <p:nvPr/>
        </p:nvSpPr>
        <p:spPr>
          <a:xfrm>
            <a:off x="467544" y="5219277"/>
            <a:ext cx="3888432" cy="1162051"/>
          </a:xfrm>
          <a:prstGeom prst="rect">
            <a:avLst/>
          </a:prstGeom>
        </p:spPr>
        <p:txBody>
          <a:bodyPr vert="horz" lIns="91440" tIns="45720" rIns="91440" bIns="45720" rtlCol="0" anchor="b">
            <a:no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n-GB" sz="2600" dirty="0" smtClean="0">
                <a:latin typeface="+mn-lt"/>
              </a:rPr>
              <a:t>SOUTH AFRICA:</a:t>
            </a:r>
            <a:r>
              <a:rPr lang="en-GB" sz="2600" b="0" dirty="0" smtClean="0">
                <a:latin typeface="+mn-lt"/>
              </a:rPr>
              <a:t> </a:t>
            </a:r>
          </a:p>
          <a:p>
            <a:r>
              <a:rPr lang="en-GB" sz="2400" b="0" dirty="0" smtClean="0">
                <a:latin typeface="+mn-lt"/>
              </a:rPr>
              <a:t>University of Pretoria</a:t>
            </a:r>
          </a:p>
          <a:p>
            <a:r>
              <a:rPr lang="en-GB" sz="2400" b="0" dirty="0" smtClean="0">
                <a:latin typeface="+mn-lt"/>
              </a:rPr>
              <a:t>University of the Free State</a:t>
            </a:r>
            <a:endParaRPr lang="en-GB" sz="2400" b="0" dirty="0">
              <a:latin typeface="+mn-lt"/>
            </a:endParaRPr>
          </a:p>
        </p:txBody>
      </p:sp>
      <p:sp>
        <p:nvSpPr>
          <p:cNvPr id="7" name="Title 1"/>
          <p:cNvSpPr txBox="1">
            <a:spLocks/>
          </p:cNvSpPr>
          <p:nvPr/>
        </p:nvSpPr>
        <p:spPr>
          <a:xfrm>
            <a:off x="467544" y="3491085"/>
            <a:ext cx="3888432" cy="1162051"/>
          </a:xfrm>
          <a:prstGeom prst="rect">
            <a:avLst/>
          </a:prstGeom>
        </p:spPr>
        <p:txBody>
          <a:bodyPr vert="horz" lIns="91440" tIns="45720" rIns="91440" bIns="45720" rtlCol="0" anchor="b">
            <a:no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n-GB" sz="2600" dirty="0" smtClean="0">
                <a:latin typeface="+mn-lt"/>
              </a:rPr>
              <a:t>TANZANIA: </a:t>
            </a:r>
          </a:p>
          <a:p>
            <a:r>
              <a:rPr lang="en-GB" sz="2400" b="0" dirty="0" smtClean="0">
                <a:latin typeface="+mn-lt"/>
              </a:rPr>
              <a:t>Open University of Tanzania</a:t>
            </a:r>
            <a:endParaRPr lang="en-GB" sz="2400" b="0" dirty="0">
              <a:latin typeface="+mn-lt"/>
            </a:endParaRPr>
          </a:p>
        </p:txBody>
      </p:sp>
      <p:sp>
        <p:nvSpPr>
          <p:cNvPr id="8" name="Title 1"/>
          <p:cNvSpPr txBox="1">
            <a:spLocks/>
          </p:cNvSpPr>
          <p:nvPr/>
        </p:nvSpPr>
        <p:spPr>
          <a:xfrm>
            <a:off x="467544" y="2194941"/>
            <a:ext cx="4680520" cy="1162051"/>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n-GB" sz="2600" dirty="0" smtClean="0">
                <a:latin typeface="+mn-lt"/>
              </a:rPr>
              <a:t>KENYA: </a:t>
            </a:r>
          </a:p>
          <a:p>
            <a:r>
              <a:rPr lang="en-GB" sz="2400" b="0" dirty="0" smtClean="0">
                <a:latin typeface="+mn-lt"/>
              </a:rPr>
              <a:t>Africa Nazarene University</a:t>
            </a:r>
            <a:endParaRPr lang="en-GB" sz="2400" b="0" dirty="0">
              <a:latin typeface="+mn-lt"/>
            </a:endParaRPr>
          </a:p>
        </p:txBody>
      </p:sp>
      <p:sp>
        <p:nvSpPr>
          <p:cNvPr id="18" name="Title 1"/>
          <p:cNvSpPr txBox="1">
            <a:spLocks/>
          </p:cNvSpPr>
          <p:nvPr/>
        </p:nvSpPr>
        <p:spPr>
          <a:xfrm>
            <a:off x="539552" y="1546869"/>
            <a:ext cx="3312368" cy="1162051"/>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r"/>
            <a:r>
              <a:rPr lang="en-GB" sz="2800" dirty="0" smtClean="0">
                <a:latin typeface="+mn-lt"/>
              </a:rPr>
              <a:t>Location</a:t>
            </a:r>
          </a:p>
          <a:p>
            <a:pPr algn="r"/>
            <a:endParaRPr lang="en-GB" sz="2800" b="0" dirty="0">
              <a:latin typeface="+mn-lt"/>
            </a:endParaRPr>
          </a:p>
        </p:txBody>
      </p:sp>
      <p:sp>
        <p:nvSpPr>
          <p:cNvPr id="19" name="Title 1"/>
          <p:cNvSpPr txBox="1">
            <a:spLocks/>
          </p:cNvSpPr>
          <p:nvPr/>
        </p:nvSpPr>
        <p:spPr>
          <a:xfrm>
            <a:off x="5148064" y="1474861"/>
            <a:ext cx="3312368" cy="1162051"/>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r"/>
            <a:r>
              <a:rPr lang="en-GB" sz="2800" dirty="0" smtClean="0">
                <a:latin typeface="+mn-lt"/>
              </a:rPr>
              <a:t>Description</a:t>
            </a:r>
          </a:p>
          <a:p>
            <a:pPr algn="r"/>
            <a:endParaRPr lang="en-GB" sz="2800" b="0" dirty="0">
              <a:latin typeface="+mn-lt"/>
            </a:endParaRPr>
          </a:p>
        </p:txBody>
      </p:sp>
      <p:sp>
        <p:nvSpPr>
          <p:cNvPr id="30" name="Title 1"/>
          <p:cNvSpPr>
            <a:spLocks noGrp="1"/>
          </p:cNvSpPr>
          <p:nvPr>
            <p:ph type="title"/>
          </p:nvPr>
        </p:nvSpPr>
        <p:spPr>
          <a:xfrm>
            <a:off x="457200" y="274637"/>
            <a:ext cx="8229600" cy="1143000"/>
          </a:xfrm>
        </p:spPr>
        <p:txBody>
          <a:bodyPr>
            <a:normAutofit fontScale="90000"/>
          </a:bodyPr>
          <a:lstStyle/>
          <a:p>
            <a:r>
              <a:rPr lang="en-GB" dirty="0" smtClean="0"/>
              <a:t>OER Africa</a:t>
            </a:r>
            <a:br>
              <a:rPr lang="en-GB" dirty="0" smtClean="0"/>
            </a:br>
            <a:r>
              <a:rPr lang="en-GB" dirty="0" smtClean="0"/>
              <a:t>Pedagogical Transformation Grant</a:t>
            </a:r>
            <a:endParaRPr lang="en-GB" dirty="0"/>
          </a:p>
        </p:txBody>
      </p:sp>
    </p:spTree>
    <p:extLst>
      <p:ext uri="{BB962C8B-B14F-4D97-AF65-F5344CB8AC3E}">
        <p14:creationId xmlns:p14="http://schemas.microsoft.com/office/powerpoint/2010/main" val="13548434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Potential Risks  - UFS</a:t>
            </a:r>
            <a:endParaRPr lang="en-GB" dirty="0"/>
          </a:p>
        </p:txBody>
      </p:sp>
      <p:sp>
        <p:nvSpPr>
          <p:cNvPr id="3" name="Content Placeholder 2"/>
          <p:cNvSpPr>
            <a:spLocks noGrp="1"/>
          </p:cNvSpPr>
          <p:nvPr>
            <p:ph idx="1"/>
          </p:nvPr>
        </p:nvSpPr>
        <p:spPr/>
        <p:txBody>
          <a:bodyPr>
            <a:noAutofit/>
          </a:bodyPr>
          <a:lstStyle/>
          <a:p>
            <a:pPr marL="0" lvl="0" indent="0">
              <a:buNone/>
            </a:pPr>
            <a:r>
              <a:rPr lang="en-US" sz="2600" i="1" dirty="0" smtClean="0"/>
              <a:t>Growing levels of disruption:</a:t>
            </a:r>
          </a:p>
          <a:p>
            <a:pPr lvl="0"/>
            <a:r>
              <a:rPr lang="en-GB" sz="2400" dirty="0" smtClean="0"/>
              <a:t>Impact of student protests and university closures on available finances and human resources</a:t>
            </a:r>
          </a:p>
          <a:p>
            <a:pPr lvl="0"/>
            <a:r>
              <a:rPr lang="en-US" sz="2400" dirty="0" smtClean="0"/>
              <a:t>Impact of wider political process - </a:t>
            </a:r>
            <a:r>
              <a:rPr lang="en-GB" sz="2400" dirty="0" smtClean="0"/>
              <a:t>policy and operational uncertainty have a negative effect on willingness to engage with activities beyond requirements of performance management reviews. </a:t>
            </a:r>
          </a:p>
          <a:p>
            <a:pPr lvl="0"/>
            <a:r>
              <a:rPr lang="en-GB" sz="2400" dirty="0" smtClean="0"/>
              <a:t>Departure of many skilled people and the appointment into management positions of people who do not necessarily have the requisite skills for the portfolio they occupy</a:t>
            </a:r>
          </a:p>
          <a:p>
            <a:pPr lvl="0"/>
            <a:r>
              <a:rPr lang="en-GB" sz="2400" dirty="0" smtClean="0"/>
              <a:t>Academic &amp; research activities depleted by time spent on ‘political’ activities. </a:t>
            </a:r>
          </a:p>
        </p:txBody>
      </p:sp>
    </p:spTree>
    <p:extLst>
      <p:ext uri="{BB962C8B-B14F-4D97-AF65-F5344CB8AC3E}">
        <p14:creationId xmlns:p14="http://schemas.microsoft.com/office/powerpoint/2010/main" val="1576253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Mitigation Strategies  - UFS</a:t>
            </a:r>
            <a:endParaRPr lang="en-GB" dirty="0"/>
          </a:p>
        </p:txBody>
      </p:sp>
      <p:sp>
        <p:nvSpPr>
          <p:cNvPr id="3" name="Content Placeholder 2"/>
          <p:cNvSpPr>
            <a:spLocks noGrp="1"/>
          </p:cNvSpPr>
          <p:nvPr>
            <p:ph idx="1"/>
          </p:nvPr>
        </p:nvSpPr>
        <p:spPr/>
        <p:txBody>
          <a:bodyPr>
            <a:noAutofit/>
          </a:bodyPr>
          <a:lstStyle/>
          <a:p>
            <a:pPr marL="0" lvl="0" indent="0">
              <a:buNone/>
            </a:pPr>
            <a:r>
              <a:rPr lang="en-US" sz="2600" i="1" dirty="0" smtClean="0"/>
              <a:t>Mitigation</a:t>
            </a:r>
            <a:r>
              <a:rPr lang="en-US" sz="2600" i="1" dirty="0"/>
              <a:t>:</a:t>
            </a:r>
            <a:r>
              <a:rPr lang="en-US" sz="2600" dirty="0"/>
              <a:t> </a:t>
            </a:r>
            <a:endParaRPr lang="en-US" sz="2600" dirty="0" smtClean="0"/>
          </a:p>
          <a:p>
            <a:pPr marL="171450" lvl="0" indent="-171450"/>
            <a:r>
              <a:rPr lang="en-GB" sz="2400" dirty="0" smtClean="0"/>
              <a:t>Ensuring OER Africa supported activities are </a:t>
            </a:r>
            <a:r>
              <a:rPr lang="en-GB" sz="2400" dirty="0"/>
              <a:t>linked to </a:t>
            </a:r>
            <a:r>
              <a:rPr lang="en-GB" sz="2400" dirty="0" smtClean="0"/>
              <a:t>institutional strategic </a:t>
            </a:r>
            <a:r>
              <a:rPr lang="en-GB" sz="2400" dirty="0"/>
              <a:t>objectives and initiatives </a:t>
            </a:r>
            <a:r>
              <a:rPr lang="en-GB" sz="2400" dirty="0" smtClean="0"/>
              <a:t>is </a:t>
            </a:r>
            <a:r>
              <a:rPr lang="en-GB" sz="2400" dirty="0"/>
              <a:t>increasing </a:t>
            </a:r>
            <a:r>
              <a:rPr lang="en-GB" sz="2400" dirty="0" smtClean="0"/>
              <a:t>traction</a:t>
            </a:r>
            <a:endParaRPr lang="en-GB" sz="2400" dirty="0"/>
          </a:p>
          <a:p>
            <a:pPr marL="171450" lvl="0" indent="-171450"/>
            <a:r>
              <a:rPr lang="en-GB" sz="2400" dirty="0"/>
              <a:t>Retain a high level of flexibility </a:t>
            </a:r>
            <a:r>
              <a:rPr lang="en-GB" sz="2400" dirty="0" smtClean="0"/>
              <a:t>to </a:t>
            </a:r>
            <a:r>
              <a:rPr lang="en-GB" sz="2400" dirty="0"/>
              <a:t>enable easy absorption of unintended disruptions without affecting the overall </a:t>
            </a:r>
            <a:r>
              <a:rPr lang="en-GB" sz="2400" dirty="0" err="1" smtClean="0"/>
              <a:t>workplan</a:t>
            </a:r>
            <a:endParaRPr lang="en-GB" sz="2400" dirty="0" smtClean="0"/>
          </a:p>
          <a:p>
            <a:pPr marL="171450" lvl="0" indent="-171450"/>
            <a:r>
              <a:rPr lang="en-GB" sz="2400" dirty="0" smtClean="0"/>
              <a:t>Sustain </a:t>
            </a:r>
            <a:r>
              <a:rPr lang="en-GB" sz="2400" dirty="0" err="1"/>
              <a:t>ongoing</a:t>
            </a:r>
            <a:r>
              <a:rPr lang="en-GB" sz="2400" dirty="0"/>
              <a:t> communication – including regular face-to-face visits – to maintain enthusiasm for the work we are doing together with the university.</a:t>
            </a:r>
          </a:p>
          <a:p>
            <a:pPr marL="0" lvl="0" indent="0">
              <a:buNone/>
            </a:pPr>
            <a:r>
              <a:rPr lang="en-US" sz="2300" dirty="0" smtClean="0"/>
              <a:t> </a:t>
            </a:r>
            <a:endParaRPr lang="en-GB" sz="2300" dirty="0"/>
          </a:p>
          <a:p>
            <a:pPr lvl="0"/>
            <a:endParaRPr lang="en-US" sz="2400" dirty="0" smtClean="0"/>
          </a:p>
        </p:txBody>
      </p:sp>
    </p:spTree>
    <p:extLst>
      <p:ext uri="{BB962C8B-B14F-4D97-AF65-F5344CB8AC3E}">
        <p14:creationId xmlns:p14="http://schemas.microsoft.com/office/powerpoint/2010/main" val="31624832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808"/>
            <a:ext cx="8229600" cy="1143000"/>
          </a:xfrm>
        </p:spPr>
        <p:txBody>
          <a:bodyPr>
            <a:normAutofit/>
          </a:bodyPr>
          <a:lstStyle/>
          <a:p>
            <a:r>
              <a:rPr lang="en-GB" dirty="0" smtClean="0"/>
              <a:t>Project Outcomes / Impact: </a:t>
            </a:r>
            <a:r>
              <a:rPr lang="en-GB" dirty="0" smtClean="0"/>
              <a:t>UFS</a:t>
            </a:r>
            <a:endParaRPr lang="en-GB" dirty="0"/>
          </a:p>
        </p:txBody>
      </p:sp>
      <p:sp>
        <p:nvSpPr>
          <p:cNvPr id="3" name="Content Placeholder 2"/>
          <p:cNvSpPr>
            <a:spLocks noGrp="1"/>
          </p:cNvSpPr>
          <p:nvPr>
            <p:ph sz="half" idx="2"/>
          </p:nvPr>
        </p:nvSpPr>
        <p:spPr>
          <a:xfrm>
            <a:off x="457200" y="3212976"/>
            <a:ext cx="8291264" cy="3096344"/>
          </a:xfrm>
        </p:spPr>
        <p:txBody>
          <a:bodyPr>
            <a:noAutofit/>
          </a:bodyPr>
          <a:lstStyle/>
          <a:p>
            <a:pPr marL="285750" lvl="0" indent="-285750"/>
            <a:r>
              <a:rPr lang="en-GB" sz="2300" dirty="0" smtClean="0"/>
              <a:t>Using OER to deliver the Multiple Literacies course</a:t>
            </a:r>
          </a:p>
          <a:p>
            <a:pPr marL="285750" lvl="0" indent="-285750"/>
            <a:r>
              <a:rPr lang="en-GB" sz="2300" dirty="0" smtClean="0"/>
              <a:t>Assessing the extent to which a migration to e-learning and use of OER can help to displace the need for formal textbooks</a:t>
            </a:r>
          </a:p>
          <a:p>
            <a:pPr marL="285750" lvl="0" indent="-285750"/>
            <a:r>
              <a:rPr lang="en-GB" sz="2300" dirty="0" smtClean="0"/>
              <a:t>Exploring what role OER can play in improving the UPP and the ULD </a:t>
            </a:r>
          </a:p>
          <a:p>
            <a:pPr marL="285750" lvl="0" indent="-285750"/>
            <a:r>
              <a:rPr lang="en-GB" sz="2300" dirty="0" smtClean="0"/>
              <a:t>Examine the extent to which these models can potentially be shared with other universities by releasing UPP materials under open licences. </a:t>
            </a:r>
          </a:p>
          <a:p>
            <a:pPr>
              <a:spcBef>
                <a:spcPts val="600"/>
              </a:spcBef>
              <a:spcAft>
                <a:spcPts val="600"/>
              </a:spcAft>
            </a:pPr>
            <a:endParaRPr lang="en-GB" sz="2200" dirty="0"/>
          </a:p>
        </p:txBody>
      </p:sp>
      <p:sp>
        <p:nvSpPr>
          <p:cNvPr id="6" name="Text Placeholder 5"/>
          <p:cNvSpPr>
            <a:spLocks noGrp="1"/>
          </p:cNvSpPr>
          <p:nvPr>
            <p:ph type="body" sz="quarter" idx="3"/>
          </p:nvPr>
        </p:nvSpPr>
        <p:spPr>
          <a:xfrm>
            <a:off x="539553" y="1772816"/>
            <a:ext cx="8147248" cy="1368152"/>
          </a:xfrm>
        </p:spPr>
        <p:txBody>
          <a:bodyPr>
            <a:noAutofit/>
          </a:bodyPr>
          <a:lstStyle/>
          <a:p>
            <a:r>
              <a:rPr lang="en-GB" sz="2600" b="0" dirty="0" smtClean="0"/>
              <a:t>A deepened understanding of how OER practices can support sustained transformation of teaching and learning in African universities.</a:t>
            </a:r>
          </a:p>
        </p:txBody>
      </p:sp>
    </p:spTree>
    <p:extLst>
      <p:ext uri="{BB962C8B-B14F-4D97-AF65-F5344CB8AC3E}">
        <p14:creationId xmlns:p14="http://schemas.microsoft.com/office/powerpoint/2010/main" val="34870507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808"/>
            <a:ext cx="8229600" cy="1143000"/>
          </a:xfrm>
        </p:spPr>
        <p:txBody>
          <a:bodyPr/>
          <a:lstStyle/>
          <a:p>
            <a:r>
              <a:rPr lang="en-GB" dirty="0" smtClean="0"/>
              <a:t>Project Outcomes / Impact: UFS</a:t>
            </a:r>
            <a:endParaRPr lang="en-GB" dirty="0"/>
          </a:p>
        </p:txBody>
      </p:sp>
      <p:sp>
        <p:nvSpPr>
          <p:cNvPr id="3" name="Content Placeholder 2"/>
          <p:cNvSpPr>
            <a:spLocks noGrp="1"/>
          </p:cNvSpPr>
          <p:nvPr>
            <p:ph sz="half" idx="2"/>
          </p:nvPr>
        </p:nvSpPr>
        <p:spPr>
          <a:xfrm>
            <a:off x="529208" y="3717033"/>
            <a:ext cx="8003232" cy="2481139"/>
          </a:xfrm>
        </p:spPr>
        <p:txBody>
          <a:bodyPr>
            <a:noAutofit/>
          </a:bodyPr>
          <a:lstStyle/>
          <a:p>
            <a:pPr marL="285750" indent="-285750">
              <a:spcBef>
                <a:spcPts val="1200"/>
              </a:spcBef>
            </a:pPr>
            <a:r>
              <a:rPr lang="en-GB" sz="2200" dirty="0"/>
              <a:t>documentation of interesting practices that are of use and value to others in Africa and around the </a:t>
            </a:r>
            <a:r>
              <a:rPr lang="en-GB" sz="2200" dirty="0" smtClean="0"/>
              <a:t>world</a:t>
            </a:r>
          </a:p>
          <a:p>
            <a:pPr marL="285750" indent="-285750">
              <a:spcBef>
                <a:spcPts val="1200"/>
              </a:spcBef>
            </a:pPr>
            <a:r>
              <a:rPr lang="en-GB" sz="2200" dirty="0" smtClean="0"/>
              <a:t>if </a:t>
            </a:r>
            <a:r>
              <a:rPr lang="en-GB" sz="2200" dirty="0"/>
              <a:t>some of the more innovative work being done can be shared under open licences this will significantly aid OER Africa’s wider advocacy efforts.</a:t>
            </a:r>
          </a:p>
          <a:p>
            <a:pPr marL="285750" lvl="0" indent="-285750">
              <a:spcBef>
                <a:spcPts val="1200"/>
              </a:spcBef>
            </a:pPr>
            <a:endParaRPr lang="en-GB" sz="2200" dirty="0" smtClean="0"/>
          </a:p>
        </p:txBody>
      </p:sp>
      <p:sp>
        <p:nvSpPr>
          <p:cNvPr id="6" name="Text Placeholder 5"/>
          <p:cNvSpPr>
            <a:spLocks noGrp="1"/>
          </p:cNvSpPr>
          <p:nvPr>
            <p:ph type="body" sz="quarter" idx="3"/>
          </p:nvPr>
        </p:nvSpPr>
        <p:spPr>
          <a:xfrm>
            <a:off x="539553" y="1916832"/>
            <a:ext cx="8147248" cy="1656184"/>
          </a:xfrm>
        </p:spPr>
        <p:txBody>
          <a:bodyPr>
            <a:noAutofit/>
          </a:bodyPr>
          <a:lstStyle/>
          <a:p>
            <a:r>
              <a:rPr lang="en-GB" sz="2600" b="0" dirty="0" smtClean="0"/>
              <a:t>Accumulated understanding of how OER practices and policy can support transformation of teaching and learning in African universities is widely shared and is incorporated into advocacy.</a:t>
            </a:r>
          </a:p>
        </p:txBody>
      </p:sp>
    </p:spTree>
    <p:extLst>
      <p:ext uri="{BB962C8B-B14F-4D97-AF65-F5344CB8AC3E}">
        <p14:creationId xmlns:p14="http://schemas.microsoft.com/office/powerpoint/2010/main" val="26943892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GB" dirty="0" smtClean="0"/>
              <a:t>PAR Agenda</a:t>
            </a:r>
            <a:endParaRPr lang="en-GB" dirty="0"/>
          </a:p>
        </p:txBody>
      </p:sp>
      <p:sp>
        <p:nvSpPr>
          <p:cNvPr id="5" name="Text Placeholder 4"/>
          <p:cNvSpPr>
            <a:spLocks noGrp="1"/>
          </p:cNvSpPr>
          <p:nvPr>
            <p:ph type="body" idx="1"/>
          </p:nvPr>
        </p:nvSpPr>
        <p:spPr/>
        <p:txBody>
          <a:bodyPr/>
          <a:lstStyle/>
          <a:p>
            <a:pPr>
              <a:defRPr/>
            </a:pPr>
            <a:r>
              <a:rPr lang="en-GB" dirty="0" smtClean="0"/>
              <a:t>15 </a:t>
            </a:r>
            <a:r>
              <a:rPr lang="en-GB" dirty="0" err="1" smtClean="0"/>
              <a:t>mins</a:t>
            </a:r>
            <a:endParaRPr lang="en-GB" dirty="0"/>
          </a:p>
        </p:txBody>
      </p:sp>
    </p:spTree>
    <p:extLst>
      <p:ext uri="{BB962C8B-B14F-4D97-AF65-F5344CB8AC3E}">
        <p14:creationId xmlns:p14="http://schemas.microsoft.com/office/powerpoint/2010/main" val="19099795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PAR Agenda (1)</a:t>
            </a:r>
            <a:endParaRPr lang="en-GB" dirty="0"/>
          </a:p>
        </p:txBody>
      </p:sp>
      <p:sp>
        <p:nvSpPr>
          <p:cNvPr id="3" name="Content Placeholder 2"/>
          <p:cNvSpPr>
            <a:spLocks noGrp="1"/>
          </p:cNvSpPr>
          <p:nvPr>
            <p:ph idx="1"/>
          </p:nvPr>
        </p:nvSpPr>
        <p:spPr/>
        <p:txBody>
          <a:bodyPr>
            <a:noAutofit/>
          </a:bodyPr>
          <a:lstStyle/>
          <a:p>
            <a:pPr marL="0" indent="0">
              <a:buNone/>
            </a:pPr>
            <a:r>
              <a:rPr lang="en-GB" sz="2800" dirty="0" smtClean="0"/>
              <a:t>General </a:t>
            </a:r>
            <a:r>
              <a:rPr lang="en-GB" sz="2800" dirty="0" err="1" smtClean="0"/>
              <a:t>learnings</a:t>
            </a:r>
            <a:endParaRPr lang="en-GB" sz="2800" dirty="0" smtClean="0"/>
          </a:p>
          <a:p>
            <a:pPr>
              <a:spcBef>
                <a:spcPts val="600"/>
              </a:spcBef>
            </a:pPr>
            <a:r>
              <a:rPr lang="en-GB" sz="2300" dirty="0" smtClean="0"/>
              <a:t>PAR in this context is challenging with respect to academics’ time constraints</a:t>
            </a:r>
          </a:p>
          <a:p>
            <a:pPr>
              <a:spcBef>
                <a:spcPts val="600"/>
              </a:spcBef>
            </a:pPr>
            <a:r>
              <a:rPr lang="en-GB" sz="2300" dirty="0" smtClean="0"/>
              <a:t>Concept of PAR not necessarily well understood / internalised</a:t>
            </a:r>
          </a:p>
          <a:p>
            <a:pPr>
              <a:spcBef>
                <a:spcPts val="600"/>
              </a:spcBef>
            </a:pPr>
            <a:r>
              <a:rPr lang="en-GB" sz="2300" dirty="0" smtClean="0"/>
              <a:t>Hoping that such internalisation = better course design / </a:t>
            </a:r>
            <a:r>
              <a:rPr lang="en-GB" sz="2300" dirty="0" err="1" smtClean="0"/>
              <a:t>dev’t</a:t>
            </a:r>
            <a:endParaRPr lang="en-GB" sz="2300" dirty="0" smtClean="0"/>
          </a:p>
          <a:p>
            <a:pPr>
              <a:spcBef>
                <a:spcPts val="600"/>
              </a:spcBef>
            </a:pPr>
            <a:r>
              <a:rPr lang="en-GB" sz="2300" dirty="0" smtClean="0"/>
              <a:t>Link between OER and pedagogical transformation is still not well understood by academics</a:t>
            </a:r>
          </a:p>
          <a:p>
            <a:pPr>
              <a:spcBef>
                <a:spcPts val="600"/>
              </a:spcBef>
            </a:pPr>
            <a:r>
              <a:rPr lang="en-GB" sz="2300" dirty="0" smtClean="0"/>
              <a:t>Impact of political processes on HE is greater / different than we had anticipated (e.g. </a:t>
            </a:r>
            <a:r>
              <a:rPr lang="en-GB" sz="2300" dirty="0" err="1" smtClean="0"/>
              <a:t>Magufuli</a:t>
            </a:r>
            <a:r>
              <a:rPr lang="en-GB" sz="2300" dirty="0" smtClean="0"/>
              <a:t> &amp; the $20 / SA disruptions)</a:t>
            </a:r>
          </a:p>
          <a:p>
            <a:pPr>
              <a:spcBef>
                <a:spcPts val="600"/>
              </a:spcBef>
            </a:pPr>
            <a:r>
              <a:rPr lang="en-GB" sz="2300" dirty="0" smtClean="0"/>
              <a:t>Reluctance to formally research innovation</a:t>
            </a:r>
          </a:p>
        </p:txBody>
      </p:sp>
    </p:spTree>
    <p:extLst>
      <p:ext uri="{BB962C8B-B14F-4D97-AF65-F5344CB8AC3E}">
        <p14:creationId xmlns:p14="http://schemas.microsoft.com/office/powerpoint/2010/main" val="14427058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PAR Agenda (2)</a:t>
            </a:r>
            <a:endParaRPr lang="en-GB" dirty="0"/>
          </a:p>
        </p:txBody>
      </p:sp>
      <p:sp>
        <p:nvSpPr>
          <p:cNvPr id="3" name="Content Placeholder 2"/>
          <p:cNvSpPr>
            <a:spLocks noGrp="1"/>
          </p:cNvSpPr>
          <p:nvPr>
            <p:ph idx="1"/>
          </p:nvPr>
        </p:nvSpPr>
        <p:spPr/>
        <p:txBody>
          <a:bodyPr>
            <a:noAutofit/>
          </a:bodyPr>
          <a:lstStyle/>
          <a:p>
            <a:pPr marL="0" indent="0">
              <a:buNone/>
            </a:pPr>
            <a:r>
              <a:rPr lang="en-GB" sz="2800" dirty="0" smtClean="0"/>
              <a:t>At institutional level:</a:t>
            </a:r>
          </a:p>
          <a:p>
            <a:pPr>
              <a:spcBef>
                <a:spcPts val="600"/>
              </a:spcBef>
            </a:pPr>
            <a:r>
              <a:rPr lang="en-GB" sz="2300" dirty="0"/>
              <a:t>Institutionalization of OER cannot happen in isolation of pedagogical transformation</a:t>
            </a:r>
          </a:p>
          <a:p>
            <a:pPr>
              <a:spcBef>
                <a:spcPts val="600"/>
              </a:spcBef>
            </a:pPr>
            <a:r>
              <a:rPr lang="en-GB" sz="2300" dirty="0"/>
              <a:t>For PD to be embedded, it would be useful if 10% of research output by academics was on reflective practice</a:t>
            </a:r>
          </a:p>
          <a:p>
            <a:pPr>
              <a:spcBef>
                <a:spcPts val="600"/>
              </a:spcBef>
            </a:pPr>
            <a:r>
              <a:rPr lang="en-GB" sz="2300" dirty="0"/>
              <a:t>At OUT, the OER policy implementation plan is what will drive the pedagogical transformation process</a:t>
            </a:r>
          </a:p>
          <a:p>
            <a:pPr>
              <a:spcBef>
                <a:spcPts val="600"/>
              </a:spcBef>
            </a:pPr>
            <a:r>
              <a:rPr lang="en-GB" sz="2300" dirty="0"/>
              <a:t>Importance of understanding what other processes are at play and actively building complementarity, e.g. OER Africa and COL both working on OER at OUT</a:t>
            </a:r>
          </a:p>
          <a:p>
            <a:endParaRPr lang="en-GB" dirty="0" smtClean="0"/>
          </a:p>
          <a:p>
            <a:endParaRPr lang="en-GB" dirty="0" smtClean="0"/>
          </a:p>
          <a:p>
            <a:endParaRPr lang="en-GB" dirty="0"/>
          </a:p>
        </p:txBody>
      </p:sp>
    </p:spTree>
    <p:extLst>
      <p:ext uri="{BB962C8B-B14F-4D97-AF65-F5344CB8AC3E}">
        <p14:creationId xmlns:p14="http://schemas.microsoft.com/office/powerpoint/2010/main" val="26749142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GB" dirty="0" err="1" smtClean="0"/>
              <a:t>Comms</a:t>
            </a:r>
            <a:r>
              <a:rPr lang="en-GB" dirty="0" smtClean="0"/>
              <a:t> update</a:t>
            </a:r>
            <a:endParaRPr lang="en-GB" dirty="0"/>
          </a:p>
        </p:txBody>
      </p:sp>
      <p:sp>
        <p:nvSpPr>
          <p:cNvPr id="5" name="Text Placeholder 4"/>
          <p:cNvSpPr>
            <a:spLocks noGrp="1"/>
          </p:cNvSpPr>
          <p:nvPr>
            <p:ph type="body" idx="1"/>
          </p:nvPr>
        </p:nvSpPr>
        <p:spPr/>
        <p:txBody>
          <a:bodyPr/>
          <a:lstStyle/>
          <a:p>
            <a:pPr>
              <a:defRPr/>
            </a:pPr>
            <a:r>
              <a:rPr lang="en-GB" dirty="0" smtClean="0"/>
              <a:t>15 </a:t>
            </a:r>
            <a:r>
              <a:rPr lang="en-GB" dirty="0" err="1" smtClean="0"/>
              <a:t>mins</a:t>
            </a:r>
            <a:endParaRPr lang="en-GB" dirty="0"/>
          </a:p>
        </p:txBody>
      </p:sp>
    </p:spTree>
    <p:extLst>
      <p:ext uri="{BB962C8B-B14F-4D97-AF65-F5344CB8AC3E}">
        <p14:creationId xmlns:p14="http://schemas.microsoft.com/office/powerpoint/2010/main" val="5294779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250" y="260648"/>
            <a:ext cx="3959894" cy="1143000"/>
          </a:xfrm>
        </p:spPr>
        <p:txBody>
          <a:bodyPr>
            <a:normAutofit fontScale="90000"/>
          </a:bodyPr>
          <a:lstStyle/>
          <a:p>
            <a:pPr algn="r"/>
            <a:r>
              <a:rPr lang="en-GB" dirty="0" smtClean="0"/>
              <a:t>Communication Strategy</a:t>
            </a:r>
            <a:endParaRPr lang="en-GB"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7094" y="1"/>
            <a:ext cx="4763418" cy="68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611560" y="2071389"/>
            <a:ext cx="3466728" cy="4525963"/>
          </a:xfrm>
        </p:spPr>
        <p:txBody>
          <a:bodyPr>
            <a:normAutofit/>
          </a:bodyPr>
          <a:lstStyle/>
          <a:p>
            <a:pPr>
              <a:spcBef>
                <a:spcPts val="1200"/>
              </a:spcBef>
            </a:pPr>
            <a:r>
              <a:rPr lang="en-GB" sz="2400" dirty="0" smtClean="0"/>
              <a:t>Maintain visibility of previous work</a:t>
            </a:r>
          </a:p>
          <a:p>
            <a:pPr>
              <a:spcBef>
                <a:spcPts val="1200"/>
              </a:spcBef>
            </a:pPr>
            <a:r>
              <a:rPr lang="en-GB" sz="2400" dirty="0" smtClean="0"/>
              <a:t>Highlight </a:t>
            </a:r>
            <a:r>
              <a:rPr lang="en-GB" sz="2400" dirty="0" err="1" smtClean="0"/>
              <a:t>learnings</a:t>
            </a:r>
            <a:r>
              <a:rPr lang="en-GB" sz="2400" dirty="0" smtClean="0"/>
              <a:t> emerging from current grant</a:t>
            </a:r>
          </a:p>
          <a:p>
            <a:pPr>
              <a:spcBef>
                <a:spcPts val="1200"/>
              </a:spcBef>
            </a:pPr>
            <a:r>
              <a:rPr lang="en-GB" sz="2400" dirty="0" smtClean="0"/>
              <a:t>Re-establish thought-leadership position re OER in Africa</a:t>
            </a:r>
            <a:endParaRPr lang="en-GB" sz="2400" dirty="0"/>
          </a:p>
        </p:txBody>
      </p:sp>
    </p:spTree>
    <p:extLst>
      <p:ext uri="{BB962C8B-B14F-4D97-AF65-F5344CB8AC3E}">
        <p14:creationId xmlns:p14="http://schemas.microsoft.com/office/powerpoint/2010/main" val="8145429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GB" dirty="0" smtClean="0"/>
              <a:t>stats</a:t>
            </a:r>
            <a:endParaRPr lang="en-GB" dirty="0"/>
          </a:p>
        </p:txBody>
      </p:sp>
      <p:sp>
        <p:nvSpPr>
          <p:cNvPr id="5" name="Text Placeholder 4"/>
          <p:cNvSpPr>
            <a:spLocks noGrp="1"/>
          </p:cNvSpPr>
          <p:nvPr>
            <p:ph type="body" idx="1"/>
          </p:nvPr>
        </p:nvSpPr>
        <p:spPr/>
        <p:txBody>
          <a:bodyPr/>
          <a:lstStyle/>
          <a:p>
            <a:pPr>
              <a:defRPr/>
            </a:pPr>
            <a:endParaRPr lang="en-GB" dirty="0"/>
          </a:p>
        </p:txBody>
      </p:sp>
    </p:spTree>
    <p:extLst>
      <p:ext uri="{BB962C8B-B14F-4D97-AF65-F5344CB8AC3E}">
        <p14:creationId xmlns:p14="http://schemas.microsoft.com/office/powerpoint/2010/main" val="4640968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GB" dirty="0" smtClean="0"/>
              <a:t>The Context</a:t>
            </a:r>
            <a:endParaRPr lang="en-GB" dirty="0"/>
          </a:p>
        </p:txBody>
      </p:sp>
      <p:sp>
        <p:nvSpPr>
          <p:cNvPr id="5" name="Text Placeholder 4"/>
          <p:cNvSpPr>
            <a:spLocks noGrp="1"/>
          </p:cNvSpPr>
          <p:nvPr>
            <p:ph type="body" idx="1"/>
          </p:nvPr>
        </p:nvSpPr>
        <p:spPr/>
        <p:txBody>
          <a:bodyPr/>
          <a:lstStyle/>
          <a:p>
            <a:pPr>
              <a:defRPr/>
            </a:pPr>
            <a:r>
              <a:rPr lang="en-GB" dirty="0" smtClean="0"/>
              <a:t>30 </a:t>
            </a:r>
            <a:r>
              <a:rPr lang="en-GB" dirty="0" err="1" smtClean="0"/>
              <a:t>mins</a:t>
            </a:r>
            <a:endParaRPr lang="en-GB" dirty="0"/>
          </a:p>
        </p:txBody>
      </p:sp>
    </p:spTree>
    <p:extLst>
      <p:ext uri="{BB962C8B-B14F-4D97-AF65-F5344CB8AC3E}">
        <p14:creationId xmlns:p14="http://schemas.microsoft.com/office/powerpoint/2010/main" val="41026690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132309"/>
            <a:ext cx="8229600" cy="560388"/>
          </a:xfrm>
        </p:spPr>
        <p:txBody>
          <a:bodyPr>
            <a:normAutofit fontScale="90000"/>
          </a:bodyPr>
          <a:lstStyle/>
          <a:p>
            <a:pPr algn="ctr">
              <a:defRPr/>
            </a:pPr>
            <a:r>
              <a:rPr lang="en-US" sz="4000" dirty="0" smtClean="0"/>
              <a:t>Visitor Overview (Aug 2014 – Jan 2016)</a:t>
            </a:r>
          </a:p>
        </p:txBody>
      </p:sp>
      <p:sp>
        <p:nvSpPr>
          <p:cNvPr id="9219" name="Rectangle 5"/>
          <p:cNvSpPr>
            <a:spLocks noChangeArrowheads="1"/>
          </p:cNvSpPr>
          <p:nvPr/>
        </p:nvSpPr>
        <p:spPr bwMode="auto">
          <a:xfrm>
            <a:off x="457201" y="2486711"/>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rgbClr val="573201"/>
                </a:solidFill>
                <a:latin typeface="Arial Rounded MT Bold" panose="020F0704030504030204" pitchFamily="34" charset="0"/>
              </a:defRPr>
            </a:lvl1pPr>
            <a:lvl2pPr marL="742950" indent="-285750">
              <a:spcBef>
                <a:spcPct val="20000"/>
              </a:spcBef>
              <a:buFont typeface="Arial" panose="020B0604020202020204" pitchFamily="34" charset="0"/>
              <a:buChar char="–"/>
              <a:defRPr sz="2400">
                <a:solidFill>
                  <a:srgbClr val="573201"/>
                </a:solidFill>
                <a:latin typeface="Arial Rounded MT Bold" panose="020F0704030504030204" pitchFamily="34" charset="0"/>
              </a:defRPr>
            </a:lvl2pPr>
            <a:lvl3pPr marL="1143000" indent="-228600">
              <a:spcBef>
                <a:spcPct val="20000"/>
              </a:spcBef>
              <a:buFont typeface="Arial" panose="020B0604020202020204" pitchFamily="34" charset="0"/>
              <a:buChar char="•"/>
              <a:defRPr sz="2400">
                <a:solidFill>
                  <a:srgbClr val="573201"/>
                </a:solidFill>
                <a:latin typeface="Arial Rounded MT Bold" panose="020F0704030504030204" pitchFamily="34" charset="0"/>
              </a:defRPr>
            </a:lvl3pPr>
            <a:lvl4pPr marL="1600200" indent="-228600">
              <a:spcBef>
                <a:spcPct val="20000"/>
              </a:spcBef>
              <a:buFont typeface="Arial" panose="020B0604020202020204" pitchFamily="34" charset="0"/>
              <a:buChar char="–"/>
              <a:defRPr sz="2400">
                <a:solidFill>
                  <a:srgbClr val="573201"/>
                </a:solidFill>
                <a:latin typeface="Arial Rounded MT Bold" panose="020F0704030504030204" pitchFamily="34" charset="0"/>
              </a:defRPr>
            </a:lvl4pPr>
            <a:lvl5pPr marL="2057400" indent="-228600">
              <a:spcBef>
                <a:spcPct val="20000"/>
              </a:spcBef>
              <a:buFont typeface="Arial" panose="020B0604020202020204" pitchFamily="34" charset="0"/>
              <a:buChar char="»"/>
              <a:defRPr sz="2400">
                <a:solidFill>
                  <a:srgbClr val="573201"/>
                </a:solidFill>
                <a:latin typeface="Arial Rounded MT Bold" panose="020F070403050403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rgbClr val="573201"/>
                </a:solidFill>
                <a:latin typeface="Arial Rounded MT Bold" panose="020F070403050403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rgbClr val="573201"/>
                </a:solidFill>
                <a:latin typeface="Arial Rounded MT Bold" panose="020F070403050403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rgbClr val="573201"/>
                </a:solidFill>
                <a:latin typeface="Arial Rounded MT Bold" panose="020F070403050403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rgbClr val="573201"/>
                </a:solidFill>
                <a:latin typeface="Arial Rounded MT Bold" panose="020F0704030504030204" pitchFamily="34" charset="0"/>
              </a:defRPr>
            </a:lvl9pPr>
          </a:lstStyle>
          <a:p>
            <a:pPr>
              <a:spcBef>
                <a:spcPct val="0"/>
              </a:spcBef>
              <a:buFontTx/>
              <a:buNone/>
            </a:pPr>
            <a:r>
              <a:rPr lang="en-ZA" altLang="en-US" sz="1800">
                <a:solidFill>
                  <a:schemeClr val="tx1"/>
                </a:solidFill>
                <a:latin typeface="Arial" panose="020B0604020202020204" pitchFamily="34" charset="0"/>
              </a:rPr>
              <a:t/>
            </a:r>
            <a:br>
              <a:rPr lang="en-ZA" altLang="en-US" sz="1800">
                <a:solidFill>
                  <a:schemeClr val="tx1"/>
                </a:solidFill>
                <a:latin typeface="Arial" panose="020B0604020202020204" pitchFamily="34" charset="0"/>
              </a:rPr>
            </a:br>
            <a:endParaRPr lang="en-ZA" altLang="en-US" sz="1800">
              <a:solidFill>
                <a:schemeClr val="tx1"/>
              </a:solidFill>
              <a:latin typeface="Arial" panose="020B0604020202020204" pitchFamily="34" charset="0"/>
            </a:endParaRPr>
          </a:p>
        </p:txBody>
      </p:sp>
      <p:graphicFrame>
        <p:nvGraphicFramePr>
          <p:cNvPr id="5" name="Chart 4"/>
          <p:cNvGraphicFramePr>
            <a:graphicFrameLocks/>
          </p:cNvGraphicFramePr>
          <p:nvPr>
            <p:extLst>
              <p:ext uri="{D42A27DB-BD31-4B8C-83A1-F6EECF244321}">
                <p14:modId xmlns:p14="http://schemas.microsoft.com/office/powerpoint/2010/main" val="2885895991"/>
              </p:ext>
            </p:extLst>
          </p:nvPr>
        </p:nvGraphicFramePr>
        <p:xfrm>
          <a:off x="323528" y="836712"/>
          <a:ext cx="8496944" cy="57606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1367281"/>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132309"/>
            <a:ext cx="8229600" cy="560388"/>
          </a:xfrm>
        </p:spPr>
        <p:txBody>
          <a:bodyPr>
            <a:normAutofit fontScale="90000"/>
          </a:bodyPr>
          <a:lstStyle/>
          <a:p>
            <a:pPr algn="ctr">
              <a:defRPr/>
            </a:pPr>
            <a:r>
              <a:rPr lang="en-US" sz="4000" dirty="0" smtClean="0"/>
              <a:t>Traffic Overview (Aug 2014 – Jan 2016)</a:t>
            </a:r>
          </a:p>
        </p:txBody>
      </p:sp>
      <p:sp>
        <p:nvSpPr>
          <p:cNvPr id="9219" name="Rectangle 5"/>
          <p:cNvSpPr>
            <a:spLocks noChangeArrowheads="1"/>
          </p:cNvSpPr>
          <p:nvPr/>
        </p:nvSpPr>
        <p:spPr bwMode="auto">
          <a:xfrm>
            <a:off x="457201" y="2486711"/>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rgbClr val="573201"/>
                </a:solidFill>
                <a:latin typeface="Arial Rounded MT Bold" panose="020F0704030504030204" pitchFamily="34" charset="0"/>
              </a:defRPr>
            </a:lvl1pPr>
            <a:lvl2pPr marL="742950" indent="-285750">
              <a:spcBef>
                <a:spcPct val="20000"/>
              </a:spcBef>
              <a:buFont typeface="Arial" panose="020B0604020202020204" pitchFamily="34" charset="0"/>
              <a:buChar char="–"/>
              <a:defRPr sz="2400">
                <a:solidFill>
                  <a:srgbClr val="573201"/>
                </a:solidFill>
                <a:latin typeface="Arial Rounded MT Bold" panose="020F0704030504030204" pitchFamily="34" charset="0"/>
              </a:defRPr>
            </a:lvl2pPr>
            <a:lvl3pPr marL="1143000" indent="-228600">
              <a:spcBef>
                <a:spcPct val="20000"/>
              </a:spcBef>
              <a:buFont typeface="Arial" panose="020B0604020202020204" pitchFamily="34" charset="0"/>
              <a:buChar char="•"/>
              <a:defRPr sz="2400">
                <a:solidFill>
                  <a:srgbClr val="573201"/>
                </a:solidFill>
                <a:latin typeface="Arial Rounded MT Bold" panose="020F0704030504030204" pitchFamily="34" charset="0"/>
              </a:defRPr>
            </a:lvl3pPr>
            <a:lvl4pPr marL="1600200" indent="-228600">
              <a:spcBef>
                <a:spcPct val="20000"/>
              </a:spcBef>
              <a:buFont typeface="Arial" panose="020B0604020202020204" pitchFamily="34" charset="0"/>
              <a:buChar char="–"/>
              <a:defRPr sz="2400">
                <a:solidFill>
                  <a:srgbClr val="573201"/>
                </a:solidFill>
                <a:latin typeface="Arial Rounded MT Bold" panose="020F0704030504030204" pitchFamily="34" charset="0"/>
              </a:defRPr>
            </a:lvl4pPr>
            <a:lvl5pPr marL="2057400" indent="-228600">
              <a:spcBef>
                <a:spcPct val="20000"/>
              </a:spcBef>
              <a:buFont typeface="Arial" panose="020B0604020202020204" pitchFamily="34" charset="0"/>
              <a:buChar char="»"/>
              <a:defRPr sz="2400">
                <a:solidFill>
                  <a:srgbClr val="573201"/>
                </a:solidFill>
                <a:latin typeface="Arial Rounded MT Bold" panose="020F070403050403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rgbClr val="573201"/>
                </a:solidFill>
                <a:latin typeface="Arial Rounded MT Bold" panose="020F070403050403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rgbClr val="573201"/>
                </a:solidFill>
                <a:latin typeface="Arial Rounded MT Bold" panose="020F070403050403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rgbClr val="573201"/>
                </a:solidFill>
                <a:latin typeface="Arial Rounded MT Bold" panose="020F070403050403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rgbClr val="573201"/>
                </a:solidFill>
                <a:latin typeface="Arial Rounded MT Bold" panose="020F0704030504030204" pitchFamily="34" charset="0"/>
              </a:defRPr>
            </a:lvl9pPr>
          </a:lstStyle>
          <a:p>
            <a:pPr>
              <a:spcBef>
                <a:spcPct val="0"/>
              </a:spcBef>
              <a:buFontTx/>
              <a:buNone/>
            </a:pPr>
            <a:r>
              <a:rPr lang="en-ZA" altLang="en-US" sz="1800">
                <a:solidFill>
                  <a:schemeClr val="tx1"/>
                </a:solidFill>
                <a:latin typeface="Arial" panose="020B0604020202020204" pitchFamily="34" charset="0"/>
              </a:rPr>
              <a:t/>
            </a:r>
            <a:br>
              <a:rPr lang="en-ZA" altLang="en-US" sz="1800">
                <a:solidFill>
                  <a:schemeClr val="tx1"/>
                </a:solidFill>
                <a:latin typeface="Arial" panose="020B0604020202020204" pitchFamily="34" charset="0"/>
              </a:rPr>
            </a:br>
            <a:endParaRPr lang="en-ZA" altLang="en-US" sz="1800">
              <a:solidFill>
                <a:schemeClr val="tx1"/>
              </a:solidFill>
              <a:latin typeface="Arial" panose="020B0604020202020204"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3638019081"/>
              </p:ext>
            </p:extLst>
          </p:nvPr>
        </p:nvGraphicFramePr>
        <p:xfrm>
          <a:off x="251520" y="836712"/>
          <a:ext cx="8640960" cy="58326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18552333"/>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132309"/>
            <a:ext cx="8229600" cy="560388"/>
          </a:xfrm>
        </p:spPr>
        <p:txBody>
          <a:bodyPr>
            <a:normAutofit fontScale="90000"/>
          </a:bodyPr>
          <a:lstStyle/>
          <a:p>
            <a:pPr algn="ctr">
              <a:defRPr/>
            </a:pPr>
            <a:r>
              <a:rPr lang="en-US" sz="4000" dirty="0" smtClean="0"/>
              <a:t>Resource Overview</a:t>
            </a:r>
          </a:p>
        </p:txBody>
      </p:sp>
      <p:sp>
        <p:nvSpPr>
          <p:cNvPr id="9219" name="Rectangle 5"/>
          <p:cNvSpPr>
            <a:spLocks noChangeArrowheads="1"/>
          </p:cNvSpPr>
          <p:nvPr/>
        </p:nvSpPr>
        <p:spPr bwMode="auto">
          <a:xfrm>
            <a:off x="457201" y="2486711"/>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rgbClr val="573201"/>
                </a:solidFill>
                <a:latin typeface="Arial Rounded MT Bold" panose="020F0704030504030204" pitchFamily="34" charset="0"/>
              </a:defRPr>
            </a:lvl1pPr>
            <a:lvl2pPr marL="742950" indent="-285750">
              <a:spcBef>
                <a:spcPct val="20000"/>
              </a:spcBef>
              <a:buFont typeface="Arial" panose="020B0604020202020204" pitchFamily="34" charset="0"/>
              <a:buChar char="–"/>
              <a:defRPr sz="2400">
                <a:solidFill>
                  <a:srgbClr val="573201"/>
                </a:solidFill>
                <a:latin typeface="Arial Rounded MT Bold" panose="020F0704030504030204" pitchFamily="34" charset="0"/>
              </a:defRPr>
            </a:lvl2pPr>
            <a:lvl3pPr marL="1143000" indent="-228600">
              <a:spcBef>
                <a:spcPct val="20000"/>
              </a:spcBef>
              <a:buFont typeface="Arial" panose="020B0604020202020204" pitchFamily="34" charset="0"/>
              <a:buChar char="•"/>
              <a:defRPr sz="2400">
                <a:solidFill>
                  <a:srgbClr val="573201"/>
                </a:solidFill>
                <a:latin typeface="Arial Rounded MT Bold" panose="020F0704030504030204" pitchFamily="34" charset="0"/>
              </a:defRPr>
            </a:lvl3pPr>
            <a:lvl4pPr marL="1600200" indent="-228600">
              <a:spcBef>
                <a:spcPct val="20000"/>
              </a:spcBef>
              <a:buFont typeface="Arial" panose="020B0604020202020204" pitchFamily="34" charset="0"/>
              <a:buChar char="–"/>
              <a:defRPr sz="2400">
                <a:solidFill>
                  <a:srgbClr val="573201"/>
                </a:solidFill>
                <a:latin typeface="Arial Rounded MT Bold" panose="020F0704030504030204" pitchFamily="34" charset="0"/>
              </a:defRPr>
            </a:lvl4pPr>
            <a:lvl5pPr marL="2057400" indent="-228600">
              <a:spcBef>
                <a:spcPct val="20000"/>
              </a:spcBef>
              <a:buFont typeface="Arial" panose="020B0604020202020204" pitchFamily="34" charset="0"/>
              <a:buChar char="»"/>
              <a:defRPr sz="2400">
                <a:solidFill>
                  <a:srgbClr val="573201"/>
                </a:solidFill>
                <a:latin typeface="Arial Rounded MT Bold" panose="020F070403050403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rgbClr val="573201"/>
                </a:solidFill>
                <a:latin typeface="Arial Rounded MT Bold" panose="020F070403050403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rgbClr val="573201"/>
                </a:solidFill>
                <a:latin typeface="Arial Rounded MT Bold" panose="020F070403050403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rgbClr val="573201"/>
                </a:solidFill>
                <a:latin typeface="Arial Rounded MT Bold" panose="020F070403050403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rgbClr val="573201"/>
                </a:solidFill>
                <a:latin typeface="Arial Rounded MT Bold" panose="020F0704030504030204" pitchFamily="34" charset="0"/>
              </a:defRPr>
            </a:lvl9pPr>
          </a:lstStyle>
          <a:p>
            <a:pPr>
              <a:spcBef>
                <a:spcPct val="0"/>
              </a:spcBef>
              <a:buFontTx/>
              <a:buNone/>
            </a:pPr>
            <a:r>
              <a:rPr lang="en-ZA" altLang="en-US" sz="1800">
                <a:solidFill>
                  <a:schemeClr val="tx1"/>
                </a:solidFill>
                <a:latin typeface="Arial" panose="020B0604020202020204" pitchFamily="34" charset="0"/>
              </a:rPr>
              <a:t/>
            </a:r>
            <a:br>
              <a:rPr lang="en-ZA" altLang="en-US" sz="1800">
                <a:solidFill>
                  <a:schemeClr val="tx1"/>
                </a:solidFill>
                <a:latin typeface="Arial" panose="020B0604020202020204" pitchFamily="34" charset="0"/>
              </a:rPr>
            </a:br>
            <a:endParaRPr lang="en-ZA" altLang="en-US" sz="1800">
              <a:solidFill>
                <a:schemeClr val="tx1"/>
              </a:solidFill>
              <a:latin typeface="Arial" panose="020B0604020202020204"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3364477701"/>
              </p:ext>
            </p:extLst>
          </p:nvPr>
        </p:nvGraphicFramePr>
        <p:xfrm>
          <a:off x="323528" y="980728"/>
          <a:ext cx="8568952" cy="56166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65943640"/>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31304"/>
            <a:ext cx="8229600" cy="533400"/>
          </a:xfrm>
        </p:spPr>
        <p:txBody>
          <a:bodyPr>
            <a:normAutofit fontScale="90000"/>
          </a:bodyPr>
          <a:lstStyle/>
          <a:p>
            <a:pPr algn="ctr">
              <a:defRPr/>
            </a:pPr>
            <a:r>
              <a:rPr lang="en-US" sz="4000" dirty="0" smtClean="0"/>
              <a:t>Top 10 Landing Pages</a:t>
            </a:r>
          </a:p>
        </p:txBody>
      </p:sp>
      <p:pic>
        <p:nvPicPr>
          <p:cNvPr id="2" name="Picture 1"/>
          <p:cNvPicPr>
            <a:picLocks noChangeAspect="1"/>
          </p:cNvPicPr>
          <p:nvPr/>
        </p:nvPicPr>
        <p:blipFill>
          <a:blip r:embed="rId3"/>
          <a:stretch>
            <a:fillRect/>
          </a:stretch>
        </p:blipFill>
        <p:spPr>
          <a:xfrm>
            <a:off x="287108" y="764705"/>
            <a:ext cx="8423597" cy="5912636"/>
          </a:xfrm>
          <a:prstGeom prst="rect">
            <a:avLst/>
          </a:prstGeom>
        </p:spPr>
      </p:pic>
    </p:spTree>
    <p:extLst>
      <p:ext uri="{BB962C8B-B14F-4D97-AF65-F5344CB8AC3E}">
        <p14:creationId xmlns:p14="http://schemas.microsoft.com/office/powerpoint/2010/main" val="49469753"/>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31304"/>
            <a:ext cx="8229600" cy="533400"/>
          </a:xfrm>
        </p:spPr>
        <p:txBody>
          <a:bodyPr>
            <a:normAutofit fontScale="90000"/>
          </a:bodyPr>
          <a:lstStyle/>
          <a:p>
            <a:pPr algn="ctr">
              <a:defRPr/>
            </a:pPr>
            <a:r>
              <a:rPr lang="en-US" sz="4000" dirty="0" smtClean="0"/>
              <a:t>Device Overview</a:t>
            </a:r>
          </a:p>
        </p:txBody>
      </p:sp>
      <p:pic>
        <p:nvPicPr>
          <p:cNvPr id="3" name="Picture 2"/>
          <p:cNvPicPr>
            <a:picLocks noChangeAspect="1"/>
          </p:cNvPicPr>
          <p:nvPr/>
        </p:nvPicPr>
        <p:blipFill>
          <a:blip r:embed="rId3"/>
          <a:stretch>
            <a:fillRect/>
          </a:stretch>
        </p:blipFill>
        <p:spPr>
          <a:xfrm>
            <a:off x="90422" y="1844824"/>
            <a:ext cx="9234106" cy="3528392"/>
          </a:xfrm>
          <a:prstGeom prst="rect">
            <a:avLst/>
          </a:prstGeom>
        </p:spPr>
      </p:pic>
    </p:spTree>
    <p:extLst>
      <p:ext uri="{BB962C8B-B14F-4D97-AF65-F5344CB8AC3E}">
        <p14:creationId xmlns:p14="http://schemas.microsoft.com/office/powerpoint/2010/main" val="659177849"/>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256"/>
            <a:ext cx="8229600" cy="1143000"/>
          </a:xfrm>
        </p:spPr>
        <p:txBody>
          <a:bodyPr>
            <a:normAutofit/>
          </a:bodyPr>
          <a:lstStyle/>
          <a:p>
            <a:pPr algn="ctr">
              <a:defRPr/>
            </a:pPr>
            <a:r>
              <a:rPr lang="en-ZA" dirty="0" smtClean="0"/>
              <a:t>Top 10 Downloads</a:t>
            </a:r>
            <a:endParaRPr lang="en-ZA" dirty="0"/>
          </a:p>
        </p:txBody>
      </p:sp>
      <p:graphicFrame>
        <p:nvGraphicFramePr>
          <p:cNvPr id="3" name="Table 2"/>
          <p:cNvGraphicFramePr>
            <a:graphicFrameLocks noGrp="1"/>
          </p:cNvGraphicFramePr>
          <p:nvPr>
            <p:extLst>
              <p:ext uri="{D42A27DB-BD31-4B8C-83A1-F6EECF244321}">
                <p14:modId xmlns:p14="http://schemas.microsoft.com/office/powerpoint/2010/main" val="1123943895"/>
              </p:ext>
            </p:extLst>
          </p:nvPr>
        </p:nvGraphicFramePr>
        <p:xfrm>
          <a:off x="0" y="908720"/>
          <a:ext cx="9144000" cy="5886411"/>
        </p:xfrm>
        <a:graphic>
          <a:graphicData uri="http://schemas.openxmlformats.org/drawingml/2006/table">
            <a:tbl>
              <a:tblPr bandRow="1">
                <a:tableStyleId>{D113A9D2-9D6B-4929-AA2D-F23B5EE8CBE7}</a:tableStyleId>
              </a:tblPr>
              <a:tblGrid>
                <a:gridCol w="7222992"/>
                <a:gridCol w="1921008"/>
              </a:tblGrid>
              <a:tr h="400439">
                <a:tc>
                  <a:txBody>
                    <a:bodyPr/>
                    <a:lstStyle/>
                    <a:p>
                      <a:pPr marL="173038" indent="0" algn="l" fontAlgn="b">
                        <a:spcBef>
                          <a:spcPts val="0"/>
                        </a:spcBef>
                        <a:spcAft>
                          <a:spcPts val="600"/>
                        </a:spcAft>
                      </a:pPr>
                      <a:r>
                        <a:rPr lang="en-ZA" sz="2000" u="none" strike="noStrike" dirty="0">
                          <a:effectLst/>
                        </a:rPr>
                        <a:t>Agricultural Marketing Management Module</a:t>
                      </a:r>
                      <a:endParaRPr lang="en-ZA"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spcBef>
                          <a:spcPts val="0"/>
                        </a:spcBef>
                        <a:spcAft>
                          <a:spcPts val="600"/>
                        </a:spcAft>
                      </a:pPr>
                      <a:r>
                        <a:rPr lang="en-ZA" sz="2000" u="none" strike="noStrike">
                          <a:effectLst/>
                        </a:rPr>
                        <a:t>438</a:t>
                      </a:r>
                      <a:endParaRPr lang="en-ZA" sz="2000" b="0" i="0" u="none" strike="noStrike">
                        <a:solidFill>
                          <a:srgbClr val="000000"/>
                        </a:solidFill>
                        <a:effectLst/>
                        <a:latin typeface="Calibri" panose="020F0502020204030204" pitchFamily="34" charset="0"/>
                      </a:endParaRPr>
                    </a:p>
                  </a:txBody>
                  <a:tcPr marL="9525" marR="9525" marT="9525" marB="0" anchor="b"/>
                </a:tc>
              </a:tr>
              <a:tr h="788743">
                <a:tc>
                  <a:txBody>
                    <a:bodyPr/>
                    <a:lstStyle/>
                    <a:p>
                      <a:pPr marL="173038" indent="0" algn="l" fontAlgn="b">
                        <a:spcBef>
                          <a:spcPts val="0"/>
                        </a:spcBef>
                        <a:spcAft>
                          <a:spcPts val="600"/>
                        </a:spcAft>
                      </a:pPr>
                      <a:r>
                        <a:rPr lang="en-ZA" sz="2000" u="none" strike="noStrike" dirty="0">
                          <a:effectLst/>
                        </a:rPr>
                        <a:t>An Introduction to Electronic Medical Records - Slides with instructor notes</a:t>
                      </a:r>
                      <a:endParaRPr lang="en-ZA"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spcBef>
                          <a:spcPts val="0"/>
                        </a:spcBef>
                        <a:spcAft>
                          <a:spcPts val="600"/>
                        </a:spcAft>
                      </a:pPr>
                      <a:r>
                        <a:rPr lang="en-ZA" sz="2000" u="none" strike="noStrike">
                          <a:effectLst/>
                        </a:rPr>
                        <a:t>379</a:t>
                      </a:r>
                      <a:endParaRPr lang="en-ZA" sz="2000" b="0" i="0" u="none" strike="noStrike">
                        <a:solidFill>
                          <a:srgbClr val="000000"/>
                        </a:solidFill>
                        <a:effectLst/>
                        <a:latin typeface="Calibri" panose="020F0502020204030204" pitchFamily="34" charset="0"/>
                      </a:endParaRPr>
                    </a:p>
                  </a:txBody>
                  <a:tcPr marL="9525" marR="9525" marT="9525" marB="0" anchor="b"/>
                </a:tc>
              </a:tr>
              <a:tr h="400439">
                <a:tc>
                  <a:txBody>
                    <a:bodyPr/>
                    <a:lstStyle/>
                    <a:p>
                      <a:pPr marL="173038" indent="0" algn="l" fontAlgn="b">
                        <a:spcBef>
                          <a:spcPts val="0"/>
                        </a:spcBef>
                        <a:spcAft>
                          <a:spcPts val="600"/>
                        </a:spcAft>
                      </a:pPr>
                      <a:r>
                        <a:rPr lang="en-ZA" sz="2000" u="none" strike="noStrike" dirty="0">
                          <a:effectLst/>
                        </a:rPr>
                        <a:t>Understanding Web 2.0 and Its Implications for e-Learning</a:t>
                      </a:r>
                      <a:endParaRPr lang="en-ZA"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spcBef>
                          <a:spcPts val="0"/>
                        </a:spcBef>
                        <a:spcAft>
                          <a:spcPts val="600"/>
                        </a:spcAft>
                      </a:pPr>
                      <a:r>
                        <a:rPr lang="en-ZA" sz="2000" u="none" strike="noStrike">
                          <a:effectLst/>
                        </a:rPr>
                        <a:t>309</a:t>
                      </a:r>
                      <a:endParaRPr lang="en-ZA" sz="2000" b="0" i="0" u="none" strike="noStrike">
                        <a:solidFill>
                          <a:srgbClr val="000000"/>
                        </a:solidFill>
                        <a:effectLst/>
                        <a:latin typeface="Calibri" panose="020F0502020204030204" pitchFamily="34" charset="0"/>
                      </a:endParaRPr>
                    </a:p>
                  </a:txBody>
                  <a:tcPr marL="9525" marR="9525" marT="9525" marB="0" anchor="b"/>
                </a:tc>
              </a:tr>
              <a:tr h="400439">
                <a:tc>
                  <a:txBody>
                    <a:bodyPr/>
                    <a:lstStyle/>
                    <a:p>
                      <a:pPr marL="173038" indent="0" algn="l" fontAlgn="b">
                        <a:spcBef>
                          <a:spcPts val="0"/>
                        </a:spcBef>
                        <a:spcAft>
                          <a:spcPts val="600"/>
                        </a:spcAft>
                      </a:pPr>
                      <a:r>
                        <a:rPr lang="en-ZA" sz="2000" u="none" strike="noStrike" dirty="0">
                          <a:effectLst/>
                        </a:rPr>
                        <a:t>OER Copyright and Licensing Toolkit</a:t>
                      </a:r>
                      <a:endParaRPr lang="en-ZA"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spcBef>
                          <a:spcPts val="0"/>
                        </a:spcBef>
                        <a:spcAft>
                          <a:spcPts val="600"/>
                        </a:spcAft>
                      </a:pPr>
                      <a:r>
                        <a:rPr lang="en-ZA" sz="2000" u="none" strike="noStrike">
                          <a:effectLst/>
                        </a:rPr>
                        <a:t>272</a:t>
                      </a:r>
                      <a:endParaRPr lang="en-ZA" sz="2000" b="0" i="0" u="none" strike="noStrike">
                        <a:solidFill>
                          <a:srgbClr val="000000"/>
                        </a:solidFill>
                        <a:effectLst/>
                        <a:latin typeface="Calibri" panose="020F0502020204030204" pitchFamily="34" charset="0"/>
                      </a:endParaRPr>
                    </a:p>
                  </a:txBody>
                  <a:tcPr marL="9525" marR="9525" marT="9525" marB="0" anchor="b"/>
                </a:tc>
              </a:tr>
              <a:tr h="340940">
                <a:tc>
                  <a:txBody>
                    <a:bodyPr/>
                    <a:lstStyle/>
                    <a:p>
                      <a:pPr marL="173038" indent="0" algn="l" fontAlgn="b">
                        <a:spcBef>
                          <a:spcPts val="0"/>
                        </a:spcBef>
                        <a:spcAft>
                          <a:spcPts val="600"/>
                        </a:spcAft>
                      </a:pPr>
                      <a:r>
                        <a:rPr lang="en-ZA" sz="2000" u="none" strike="noStrike" dirty="0">
                          <a:effectLst/>
                        </a:rPr>
                        <a:t>Farmers Agribusiness Training Course</a:t>
                      </a:r>
                      <a:endParaRPr lang="en-ZA"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spcBef>
                          <a:spcPts val="0"/>
                        </a:spcBef>
                        <a:spcAft>
                          <a:spcPts val="600"/>
                        </a:spcAft>
                      </a:pPr>
                      <a:r>
                        <a:rPr lang="en-ZA" sz="2000" u="none" strike="noStrike" dirty="0">
                          <a:effectLst/>
                        </a:rPr>
                        <a:t>251</a:t>
                      </a:r>
                      <a:endParaRPr lang="en-ZA" sz="2000" b="0" i="0" u="none" strike="noStrike" dirty="0">
                        <a:solidFill>
                          <a:srgbClr val="000000"/>
                        </a:solidFill>
                        <a:effectLst/>
                        <a:latin typeface="Calibri" panose="020F0502020204030204" pitchFamily="34" charset="0"/>
                      </a:endParaRPr>
                    </a:p>
                  </a:txBody>
                  <a:tcPr marL="9525" marR="9525" marT="9525" marB="0" anchor="b"/>
                </a:tc>
              </a:tr>
              <a:tr h="788743">
                <a:tc>
                  <a:txBody>
                    <a:bodyPr/>
                    <a:lstStyle/>
                    <a:p>
                      <a:pPr marL="173038" indent="0" algn="l" fontAlgn="b">
                        <a:spcBef>
                          <a:spcPts val="0"/>
                        </a:spcBef>
                        <a:spcAft>
                          <a:spcPts val="600"/>
                        </a:spcAft>
                      </a:pPr>
                      <a:r>
                        <a:rPr lang="en-ZA" sz="2000" u="none" strike="noStrike" dirty="0">
                          <a:effectLst/>
                        </a:rPr>
                        <a:t>Educational Technology for Effective Teaching: A Handbook for Educators</a:t>
                      </a:r>
                      <a:endParaRPr lang="en-ZA"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spcBef>
                          <a:spcPts val="0"/>
                        </a:spcBef>
                        <a:spcAft>
                          <a:spcPts val="600"/>
                        </a:spcAft>
                      </a:pPr>
                      <a:r>
                        <a:rPr lang="en-ZA" sz="2000" u="none" strike="noStrike">
                          <a:effectLst/>
                        </a:rPr>
                        <a:t>235</a:t>
                      </a:r>
                      <a:endParaRPr lang="en-ZA" sz="2000" b="0" i="0" u="none" strike="noStrike">
                        <a:solidFill>
                          <a:srgbClr val="000000"/>
                        </a:solidFill>
                        <a:effectLst/>
                        <a:latin typeface="Calibri" panose="020F0502020204030204" pitchFamily="34" charset="0"/>
                      </a:endParaRPr>
                    </a:p>
                  </a:txBody>
                  <a:tcPr marL="9525" marR="9525" marT="9525" marB="0" anchor="b"/>
                </a:tc>
              </a:tr>
              <a:tr h="400439">
                <a:tc>
                  <a:txBody>
                    <a:bodyPr/>
                    <a:lstStyle/>
                    <a:p>
                      <a:pPr marL="173038" indent="0" algn="l" fontAlgn="b">
                        <a:spcBef>
                          <a:spcPts val="0"/>
                        </a:spcBef>
                        <a:spcAft>
                          <a:spcPts val="600"/>
                        </a:spcAft>
                      </a:pPr>
                      <a:r>
                        <a:rPr lang="en-ZA" sz="2000" u="none" strike="noStrike" dirty="0">
                          <a:effectLst/>
                        </a:rPr>
                        <a:t>Constraints to increasing agricultural productivity in Nigeria</a:t>
                      </a:r>
                      <a:endParaRPr lang="en-ZA"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spcBef>
                          <a:spcPts val="0"/>
                        </a:spcBef>
                        <a:spcAft>
                          <a:spcPts val="600"/>
                        </a:spcAft>
                      </a:pPr>
                      <a:r>
                        <a:rPr lang="en-ZA" sz="2000" u="none" strike="noStrike" dirty="0">
                          <a:effectLst/>
                        </a:rPr>
                        <a:t>221</a:t>
                      </a:r>
                      <a:endParaRPr lang="en-ZA" sz="2000" b="0" i="0" u="none" strike="noStrike" dirty="0">
                        <a:solidFill>
                          <a:srgbClr val="000000"/>
                        </a:solidFill>
                        <a:effectLst/>
                        <a:latin typeface="Calibri" panose="020F0502020204030204" pitchFamily="34" charset="0"/>
                      </a:endParaRPr>
                    </a:p>
                  </a:txBody>
                  <a:tcPr marL="9525" marR="9525" marT="9525" marB="0" anchor="b"/>
                </a:tc>
              </a:tr>
              <a:tr h="400439">
                <a:tc>
                  <a:txBody>
                    <a:bodyPr/>
                    <a:lstStyle/>
                    <a:p>
                      <a:pPr marL="173038" indent="0" algn="l" fontAlgn="b">
                        <a:spcBef>
                          <a:spcPts val="0"/>
                        </a:spcBef>
                        <a:spcAft>
                          <a:spcPts val="600"/>
                        </a:spcAft>
                      </a:pPr>
                      <a:r>
                        <a:rPr lang="en-ZA" sz="2000" u="none" strike="noStrike" dirty="0">
                          <a:effectLst/>
                        </a:rPr>
                        <a:t>Agricultural Marketing and Price Analysis - Coffee</a:t>
                      </a:r>
                      <a:endParaRPr lang="en-ZA"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spcBef>
                          <a:spcPts val="0"/>
                        </a:spcBef>
                        <a:spcAft>
                          <a:spcPts val="600"/>
                        </a:spcAft>
                      </a:pPr>
                      <a:r>
                        <a:rPr lang="en-ZA" sz="2000" u="none" strike="noStrike" dirty="0">
                          <a:effectLst/>
                        </a:rPr>
                        <a:t>177</a:t>
                      </a:r>
                      <a:endParaRPr lang="en-ZA" sz="2000" b="0" i="0" u="none" strike="noStrike" dirty="0">
                        <a:solidFill>
                          <a:srgbClr val="000000"/>
                        </a:solidFill>
                        <a:effectLst/>
                        <a:latin typeface="Calibri" panose="020F0502020204030204" pitchFamily="34" charset="0"/>
                      </a:endParaRPr>
                    </a:p>
                  </a:txBody>
                  <a:tcPr marL="9525" marR="9525" marT="9525" marB="0" anchor="b"/>
                </a:tc>
              </a:tr>
              <a:tr h="1177047">
                <a:tc>
                  <a:txBody>
                    <a:bodyPr/>
                    <a:lstStyle/>
                    <a:p>
                      <a:pPr marL="173038" indent="0" algn="l" fontAlgn="b">
                        <a:spcBef>
                          <a:spcPts val="0"/>
                        </a:spcBef>
                        <a:spcAft>
                          <a:spcPts val="600"/>
                        </a:spcAft>
                      </a:pPr>
                      <a:r>
                        <a:rPr lang="en-ZA" sz="2000" u="none" strike="noStrike" dirty="0" err="1">
                          <a:effectLst/>
                        </a:rPr>
                        <a:t>Unisa</a:t>
                      </a:r>
                      <a:r>
                        <a:rPr lang="en-ZA" sz="2000" u="none" strike="noStrike" dirty="0">
                          <a:effectLst/>
                        </a:rPr>
                        <a:t> Centre for Community Training and Development Certificate Programme in Mathematics Education (FET Band): Study Guide. Qualification code 70394: CMAS035 CMAS046</a:t>
                      </a:r>
                      <a:endParaRPr lang="en-ZA"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spcBef>
                          <a:spcPts val="0"/>
                        </a:spcBef>
                        <a:spcAft>
                          <a:spcPts val="600"/>
                        </a:spcAft>
                      </a:pPr>
                      <a:r>
                        <a:rPr lang="en-ZA" sz="2000" u="none" strike="noStrike" dirty="0">
                          <a:effectLst/>
                        </a:rPr>
                        <a:t>168</a:t>
                      </a:r>
                      <a:endParaRPr lang="en-ZA" sz="2000" b="0" i="0" u="none" strike="noStrike" dirty="0">
                        <a:solidFill>
                          <a:srgbClr val="000000"/>
                        </a:solidFill>
                        <a:effectLst/>
                        <a:latin typeface="Calibri" panose="020F0502020204030204" pitchFamily="34" charset="0"/>
                      </a:endParaRPr>
                    </a:p>
                  </a:txBody>
                  <a:tcPr marL="9525" marR="9525" marT="9525" marB="0" anchor="b"/>
                </a:tc>
              </a:tr>
              <a:tr h="788743">
                <a:tc>
                  <a:txBody>
                    <a:bodyPr/>
                    <a:lstStyle/>
                    <a:p>
                      <a:pPr marL="173038" indent="0" algn="l" fontAlgn="b">
                        <a:spcBef>
                          <a:spcPts val="0"/>
                        </a:spcBef>
                        <a:spcAft>
                          <a:spcPts val="600"/>
                        </a:spcAft>
                      </a:pPr>
                      <a:r>
                        <a:rPr lang="en-ZA" sz="2000" u="none" strike="noStrike" dirty="0">
                          <a:effectLst/>
                        </a:rPr>
                        <a:t>Supporting Teaching Practice: A Manual for Supervisors and Mentors</a:t>
                      </a:r>
                      <a:endParaRPr lang="en-ZA"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spcBef>
                          <a:spcPts val="0"/>
                        </a:spcBef>
                        <a:spcAft>
                          <a:spcPts val="600"/>
                        </a:spcAft>
                      </a:pPr>
                      <a:r>
                        <a:rPr lang="en-ZA" sz="2000" u="none" strike="noStrike" dirty="0">
                          <a:effectLst/>
                        </a:rPr>
                        <a:t>158</a:t>
                      </a:r>
                      <a:endParaRPr lang="en-ZA" sz="20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27858734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152400"/>
            <a:ext cx="8229600" cy="533400"/>
          </a:xfrm>
        </p:spPr>
        <p:txBody>
          <a:bodyPr>
            <a:normAutofit fontScale="90000"/>
          </a:bodyPr>
          <a:lstStyle/>
          <a:p>
            <a:pPr algn="ctr">
              <a:defRPr/>
            </a:pPr>
            <a:r>
              <a:rPr lang="en-US" sz="4000" dirty="0" smtClean="0"/>
              <a:t>YouTube Videos Overview</a:t>
            </a:r>
          </a:p>
        </p:txBody>
      </p:sp>
      <p:graphicFrame>
        <p:nvGraphicFramePr>
          <p:cNvPr id="7" name="Chart 6"/>
          <p:cNvGraphicFramePr>
            <a:graphicFrameLocks/>
          </p:cNvGraphicFramePr>
          <p:nvPr>
            <p:extLst/>
          </p:nvPr>
        </p:nvGraphicFramePr>
        <p:xfrm>
          <a:off x="457200" y="762000"/>
          <a:ext cx="8458200" cy="5791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43996685"/>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116632"/>
            <a:ext cx="8229600" cy="533400"/>
          </a:xfrm>
        </p:spPr>
        <p:txBody>
          <a:bodyPr>
            <a:normAutofit fontScale="90000"/>
          </a:bodyPr>
          <a:lstStyle/>
          <a:p>
            <a:pPr>
              <a:defRPr/>
            </a:pPr>
            <a:r>
              <a:rPr lang="en-GB" sz="4000" dirty="0"/>
              <a:t>Summary Aug 2014 – June </a:t>
            </a:r>
            <a:r>
              <a:rPr lang="en-GB" sz="4000" dirty="0" smtClean="0"/>
              <a:t>2015</a:t>
            </a:r>
            <a:endParaRPr lang="en-US" sz="4000" dirty="0" smtClean="0"/>
          </a:p>
        </p:txBody>
      </p:sp>
      <p:graphicFrame>
        <p:nvGraphicFramePr>
          <p:cNvPr id="5" name="Table 4"/>
          <p:cNvGraphicFramePr>
            <a:graphicFrameLocks noGrp="1"/>
          </p:cNvGraphicFramePr>
          <p:nvPr>
            <p:extLst>
              <p:ext uri="{D42A27DB-BD31-4B8C-83A1-F6EECF244321}">
                <p14:modId xmlns:p14="http://schemas.microsoft.com/office/powerpoint/2010/main" val="3224867058"/>
              </p:ext>
            </p:extLst>
          </p:nvPr>
        </p:nvGraphicFramePr>
        <p:xfrm>
          <a:off x="107503" y="703088"/>
          <a:ext cx="8928992" cy="5966271"/>
        </p:xfrm>
        <a:graphic>
          <a:graphicData uri="http://schemas.openxmlformats.org/drawingml/2006/table">
            <a:tbl>
              <a:tblPr firstRow="1" firstCol="1" bandRow="1">
                <a:tableStyleId>{00A15C55-8517-42AA-B614-E9B94910E393}</a:tableStyleId>
              </a:tblPr>
              <a:tblGrid>
                <a:gridCol w="2561597"/>
                <a:gridCol w="1977858"/>
                <a:gridCol w="1602159"/>
                <a:gridCol w="1393689"/>
                <a:gridCol w="1393689"/>
              </a:tblGrid>
              <a:tr h="356344">
                <a:tc>
                  <a:txBody>
                    <a:bodyPr/>
                    <a:lstStyle/>
                    <a:p>
                      <a:pPr>
                        <a:lnSpc>
                          <a:spcPct val="115000"/>
                        </a:lnSpc>
                        <a:spcAft>
                          <a:spcPts val="0"/>
                        </a:spcAft>
                      </a:pPr>
                      <a:r>
                        <a:rPr lang="en-US" sz="1500" dirty="0"/>
                        <a:t> </a:t>
                      </a:r>
                      <a:endParaRPr lang="en-ZA" sz="1500" dirty="0"/>
                    </a:p>
                  </a:txBody>
                  <a:tcPr marL="68581" marR="68581" marT="0" marB="0"/>
                </a:tc>
                <a:tc>
                  <a:txBody>
                    <a:bodyPr/>
                    <a:lstStyle/>
                    <a:p>
                      <a:pPr algn="ctr">
                        <a:lnSpc>
                          <a:spcPct val="115000"/>
                        </a:lnSpc>
                        <a:spcAft>
                          <a:spcPts val="0"/>
                        </a:spcAft>
                      </a:pPr>
                      <a:r>
                        <a:rPr lang="en-US" sz="1500" dirty="0" smtClean="0"/>
                        <a:t>Feb – Apr 2015</a:t>
                      </a:r>
                      <a:endParaRPr lang="en-US" sz="1500" dirty="0"/>
                    </a:p>
                  </a:txBody>
                  <a:tcPr marL="68581" marR="68581" marT="0" marB="0"/>
                </a:tc>
                <a:tc>
                  <a:txBody>
                    <a:bodyPr/>
                    <a:lstStyle/>
                    <a:p>
                      <a:pPr algn="ctr">
                        <a:lnSpc>
                          <a:spcPct val="115000"/>
                        </a:lnSpc>
                        <a:spcAft>
                          <a:spcPts val="0"/>
                        </a:spcAft>
                      </a:pPr>
                      <a:r>
                        <a:rPr lang="en-ZA" sz="1500" baseline="0" dirty="0" smtClean="0"/>
                        <a:t>May – July 2015</a:t>
                      </a:r>
                      <a:endParaRPr lang="en-ZA" sz="1500" dirty="0"/>
                    </a:p>
                  </a:txBody>
                  <a:tcPr marL="68581" marR="68581" marT="0" marB="0"/>
                </a:tc>
                <a:tc>
                  <a:txBody>
                    <a:bodyPr/>
                    <a:lstStyle/>
                    <a:p>
                      <a:pPr algn="ctr">
                        <a:lnSpc>
                          <a:spcPct val="115000"/>
                        </a:lnSpc>
                        <a:spcAft>
                          <a:spcPts val="0"/>
                        </a:spcAft>
                      </a:pPr>
                      <a:r>
                        <a:rPr lang="en-ZA" sz="1500" dirty="0" smtClean="0"/>
                        <a:t>Aug</a:t>
                      </a:r>
                      <a:r>
                        <a:rPr lang="en-ZA" sz="1500" baseline="0" dirty="0" smtClean="0"/>
                        <a:t> - </a:t>
                      </a:r>
                      <a:r>
                        <a:rPr lang="en-ZA" sz="1500" dirty="0" smtClean="0"/>
                        <a:t>Oct</a:t>
                      </a:r>
                      <a:r>
                        <a:rPr lang="en-ZA" sz="1500" baseline="0" dirty="0" smtClean="0"/>
                        <a:t> 2015</a:t>
                      </a:r>
                      <a:endParaRPr lang="en-ZA" sz="1500" dirty="0"/>
                    </a:p>
                  </a:txBody>
                  <a:tcPr marL="68581" marR="68581" marT="0" marB="0"/>
                </a:tc>
                <a:tc>
                  <a:txBody>
                    <a:bodyPr/>
                    <a:lstStyle/>
                    <a:p>
                      <a:pPr algn="ctr">
                        <a:lnSpc>
                          <a:spcPct val="115000"/>
                        </a:lnSpc>
                        <a:spcAft>
                          <a:spcPts val="0"/>
                        </a:spcAft>
                      </a:pPr>
                      <a:r>
                        <a:rPr lang="en-ZA" sz="1500" dirty="0" smtClean="0"/>
                        <a:t>Nov</a:t>
                      </a:r>
                      <a:r>
                        <a:rPr lang="en-ZA" sz="1500" baseline="0" dirty="0" smtClean="0"/>
                        <a:t> – Jan 2016</a:t>
                      </a:r>
                      <a:endParaRPr lang="en-ZA" sz="1500" dirty="0"/>
                    </a:p>
                  </a:txBody>
                  <a:tcPr marL="68581" marR="68581" marT="0" marB="0"/>
                </a:tc>
              </a:tr>
              <a:tr h="325619">
                <a:tc>
                  <a:txBody>
                    <a:bodyPr/>
                    <a:lstStyle/>
                    <a:p>
                      <a:pPr>
                        <a:lnSpc>
                          <a:spcPct val="115000"/>
                        </a:lnSpc>
                        <a:spcAft>
                          <a:spcPts val="0"/>
                        </a:spcAft>
                      </a:pPr>
                      <a:r>
                        <a:rPr lang="en-US" sz="1600" dirty="0"/>
                        <a:t>Total visitors </a:t>
                      </a:r>
                      <a:endParaRPr lang="en-ZA" sz="1600" dirty="0"/>
                    </a:p>
                  </a:txBody>
                  <a:tcPr marL="68581" marR="68581" marT="0" marB="0"/>
                </a:tc>
                <a:tc>
                  <a:txBody>
                    <a:bodyPr/>
                    <a:lstStyle/>
                    <a:p>
                      <a:pPr algn="ctr" rtl="0" fontAlgn="ctr"/>
                      <a:r>
                        <a:rPr lang="en-ZA" sz="1600" u="none" strike="noStrike" dirty="0">
                          <a:effectLst/>
                        </a:rPr>
                        <a:t>14 438</a:t>
                      </a:r>
                      <a:endParaRPr lang="en-ZA"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ZA" sz="1600" u="none" strike="noStrike" dirty="0">
                          <a:effectLst/>
                        </a:rPr>
                        <a:t>12 792</a:t>
                      </a:r>
                      <a:endParaRPr lang="en-ZA"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ZA" sz="1600" u="none" strike="noStrike">
                          <a:effectLst/>
                        </a:rPr>
                        <a:t>14 840</a:t>
                      </a:r>
                      <a:endParaRPr lang="en-ZA"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ZA" sz="1600" u="none" strike="noStrike" dirty="0">
                          <a:effectLst/>
                        </a:rPr>
                        <a:t>10 219</a:t>
                      </a:r>
                      <a:endParaRPr lang="en-ZA" sz="1600" b="0" i="0" u="none" strike="noStrike" dirty="0">
                        <a:solidFill>
                          <a:srgbClr val="000000"/>
                        </a:solidFill>
                        <a:effectLst/>
                        <a:latin typeface="Calibri" panose="020F0502020204030204" pitchFamily="34" charset="0"/>
                      </a:endParaRPr>
                    </a:p>
                  </a:txBody>
                  <a:tcPr marL="9525" marR="9525" marT="9525" marB="0" anchor="ctr"/>
                </a:tc>
              </a:tr>
              <a:tr h="325544">
                <a:tc>
                  <a:txBody>
                    <a:bodyPr/>
                    <a:lstStyle/>
                    <a:p>
                      <a:pPr>
                        <a:lnSpc>
                          <a:spcPct val="115000"/>
                        </a:lnSpc>
                        <a:spcAft>
                          <a:spcPts val="0"/>
                        </a:spcAft>
                      </a:pPr>
                      <a:r>
                        <a:rPr lang="en-US" sz="1600" dirty="0" smtClean="0"/>
                        <a:t>New visitors</a:t>
                      </a:r>
                      <a:endParaRPr lang="en-ZA" sz="1600" dirty="0"/>
                    </a:p>
                  </a:txBody>
                  <a:tcPr marL="68581" marR="68581" marT="0" marB="0"/>
                </a:tc>
                <a:tc>
                  <a:txBody>
                    <a:bodyPr/>
                    <a:lstStyle/>
                    <a:p>
                      <a:pPr algn="ctr" rtl="0" fontAlgn="ctr"/>
                      <a:r>
                        <a:rPr lang="en-ZA" sz="1600" u="none" strike="noStrike">
                          <a:effectLst/>
                        </a:rPr>
                        <a:t>12 205</a:t>
                      </a:r>
                      <a:endParaRPr lang="en-ZA"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ZA" sz="1600" u="none" strike="noStrike" dirty="0">
                          <a:effectLst/>
                        </a:rPr>
                        <a:t>10 850</a:t>
                      </a:r>
                      <a:endParaRPr lang="en-ZA"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ZA" sz="1600" u="none" strike="noStrike">
                          <a:effectLst/>
                        </a:rPr>
                        <a:t>12 561</a:t>
                      </a:r>
                      <a:endParaRPr lang="en-ZA"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ZA" sz="1600" u="none" strike="noStrike" dirty="0">
                          <a:effectLst/>
                        </a:rPr>
                        <a:t>8 599</a:t>
                      </a:r>
                      <a:endParaRPr lang="en-ZA" sz="1600" b="0" i="0" u="none" strike="noStrike" dirty="0">
                        <a:solidFill>
                          <a:srgbClr val="000000"/>
                        </a:solidFill>
                        <a:effectLst/>
                        <a:latin typeface="Calibri" panose="020F0502020204030204" pitchFamily="34" charset="0"/>
                      </a:endParaRPr>
                    </a:p>
                  </a:txBody>
                  <a:tcPr marL="9525" marR="9525" marT="9525" marB="0" anchor="ctr"/>
                </a:tc>
              </a:tr>
              <a:tr h="325544">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600" dirty="0" smtClean="0"/>
                        <a:t>Returning visitors</a:t>
                      </a:r>
                    </a:p>
                  </a:txBody>
                  <a:tcPr marL="68581" marR="68581" marT="0" marB="0"/>
                </a:tc>
                <a:tc>
                  <a:txBody>
                    <a:bodyPr/>
                    <a:lstStyle/>
                    <a:p>
                      <a:pPr algn="ctr" rtl="0" fontAlgn="ctr"/>
                      <a:r>
                        <a:rPr lang="en-ZA" sz="1600" u="none" strike="noStrike">
                          <a:effectLst/>
                        </a:rPr>
                        <a:t>2 233</a:t>
                      </a:r>
                      <a:endParaRPr lang="en-ZA"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ZA" sz="1600" u="none" strike="noStrike" dirty="0">
                          <a:effectLst/>
                        </a:rPr>
                        <a:t>1 942</a:t>
                      </a:r>
                      <a:endParaRPr lang="en-ZA"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ZA" sz="1600" u="none" strike="noStrike" dirty="0">
                          <a:effectLst/>
                        </a:rPr>
                        <a:t>2 279</a:t>
                      </a:r>
                      <a:endParaRPr lang="en-ZA"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ZA" sz="1600" u="none" strike="noStrike">
                          <a:effectLst/>
                        </a:rPr>
                        <a:t>1 620</a:t>
                      </a:r>
                      <a:endParaRPr lang="en-ZA" sz="1600" b="0" i="0" u="none" strike="noStrike">
                        <a:solidFill>
                          <a:srgbClr val="000000"/>
                        </a:solidFill>
                        <a:effectLst/>
                        <a:latin typeface="Calibri" panose="020F0502020204030204" pitchFamily="34" charset="0"/>
                      </a:endParaRPr>
                    </a:p>
                  </a:txBody>
                  <a:tcPr marL="9525" marR="9525" marT="9525" marB="0" anchor="ctr"/>
                </a:tc>
              </a:tr>
              <a:tr h="325544">
                <a:tc>
                  <a:txBody>
                    <a:bodyPr/>
                    <a:lstStyle/>
                    <a:p>
                      <a:pPr>
                        <a:lnSpc>
                          <a:spcPct val="115000"/>
                        </a:lnSpc>
                        <a:spcAft>
                          <a:spcPts val="0"/>
                        </a:spcAft>
                      </a:pPr>
                      <a:r>
                        <a:rPr lang="en-US" sz="1600" dirty="0"/>
                        <a:t>Visitors from Africa</a:t>
                      </a:r>
                      <a:endParaRPr lang="en-ZA" sz="1600" dirty="0"/>
                    </a:p>
                  </a:txBody>
                  <a:tcPr marL="68581" marR="68581" marT="0" marB="0"/>
                </a:tc>
                <a:tc>
                  <a:txBody>
                    <a:bodyPr/>
                    <a:lstStyle/>
                    <a:p>
                      <a:pPr algn="ctr" rtl="0" fontAlgn="ctr"/>
                      <a:r>
                        <a:rPr lang="en-ZA" sz="1600" u="none" strike="noStrike">
                          <a:effectLst/>
                        </a:rPr>
                        <a:t>7 214</a:t>
                      </a:r>
                      <a:endParaRPr lang="en-ZA"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ZA" sz="1600" u="none" strike="noStrike" dirty="0">
                          <a:effectLst/>
                        </a:rPr>
                        <a:t>5 721</a:t>
                      </a:r>
                      <a:endParaRPr lang="en-ZA"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ZA" sz="1600" u="none" strike="noStrike" dirty="0">
                          <a:effectLst/>
                        </a:rPr>
                        <a:t>7 322</a:t>
                      </a:r>
                      <a:endParaRPr lang="en-ZA"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ZA" sz="1600" u="none" strike="noStrike">
                          <a:effectLst/>
                        </a:rPr>
                        <a:t>3 951</a:t>
                      </a:r>
                      <a:endParaRPr lang="en-ZA" sz="1600" b="0" i="0" u="none" strike="noStrike">
                        <a:solidFill>
                          <a:srgbClr val="000000"/>
                        </a:solidFill>
                        <a:effectLst/>
                        <a:latin typeface="Calibri" panose="020F0502020204030204" pitchFamily="34" charset="0"/>
                      </a:endParaRPr>
                    </a:p>
                  </a:txBody>
                  <a:tcPr marL="9525" marR="9525" marT="9525" marB="0" anchor="ctr"/>
                </a:tc>
              </a:tr>
              <a:tr h="325544">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dirty="0" smtClean="0"/>
                        <a:t>Average time spent</a:t>
                      </a:r>
                      <a:endParaRPr lang="en-ZA" sz="1600" dirty="0" smtClean="0"/>
                    </a:p>
                  </a:txBody>
                  <a:tcPr marL="68581" marR="68581" marT="0" marB="0"/>
                </a:tc>
                <a:tc>
                  <a:txBody>
                    <a:bodyPr/>
                    <a:lstStyle/>
                    <a:p>
                      <a:pPr algn="ctr" rtl="0" fontAlgn="ctr"/>
                      <a:r>
                        <a:rPr lang="en-ZA" sz="1600" u="none" strike="noStrike">
                          <a:effectLst/>
                        </a:rPr>
                        <a:t>00:02:28</a:t>
                      </a:r>
                      <a:endParaRPr lang="en-ZA"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ZA" sz="1600" u="none" strike="noStrike" dirty="0">
                          <a:effectLst/>
                        </a:rPr>
                        <a:t>00:02:09</a:t>
                      </a:r>
                      <a:endParaRPr lang="en-ZA"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ZA" sz="1600" u="none" strike="noStrike" dirty="0">
                          <a:effectLst/>
                        </a:rPr>
                        <a:t>00:01:47</a:t>
                      </a:r>
                      <a:endParaRPr lang="en-ZA"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ZA" sz="1600" u="none" strike="noStrike">
                          <a:effectLst/>
                        </a:rPr>
                        <a:t>00:01:52</a:t>
                      </a:r>
                      <a:endParaRPr lang="en-ZA" sz="1600" b="0" i="0" u="none" strike="noStrike">
                        <a:solidFill>
                          <a:srgbClr val="000000"/>
                        </a:solidFill>
                        <a:effectLst/>
                        <a:latin typeface="Calibri" panose="020F0502020204030204" pitchFamily="34" charset="0"/>
                      </a:endParaRPr>
                    </a:p>
                  </a:txBody>
                  <a:tcPr marL="9525" marR="9525" marT="9525" marB="0" anchor="ctr"/>
                </a:tc>
              </a:tr>
              <a:tr h="325544">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600" dirty="0" smtClean="0"/>
                        <a:t>Pages</a:t>
                      </a:r>
                      <a:r>
                        <a:rPr lang="en-ZA" sz="1600" baseline="0" dirty="0" smtClean="0"/>
                        <a:t> per session</a:t>
                      </a:r>
                      <a:endParaRPr lang="en-ZA" sz="1600" dirty="0" smtClean="0"/>
                    </a:p>
                  </a:txBody>
                  <a:tcPr marL="68581" marR="68581" marT="0" marB="0"/>
                </a:tc>
                <a:tc>
                  <a:txBody>
                    <a:bodyPr/>
                    <a:lstStyle/>
                    <a:p>
                      <a:pPr algn="ctr" rtl="0" fontAlgn="ctr"/>
                      <a:r>
                        <a:rPr lang="en-ZA" sz="1600" u="none" strike="noStrike">
                          <a:effectLst/>
                        </a:rPr>
                        <a:t>2,81</a:t>
                      </a:r>
                      <a:endParaRPr lang="en-ZA"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ZA" sz="1600" u="none" strike="noStrike">
                          <a:effectLst/>
                        </a:rPr>
                        <a:t>2,26</a:t>
                      </a:r>
                      <a:endParaRPr lang="en-ZA"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ZA" sz="1600" u="none" strike="noStrike" dirty="0">
                          <a:effectLst/>
                        </a:rPr>
                        <a:t>1,92</a:t>
                      </a:r>
                      <a:endParaRPr lang="en-ZA"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ZA" sz="1600" u="none" strike="noStrike">
                          <a:effectLst/>
                        </a:rPr>
                        <a:t>2,06</a:t>
                      </a:r>
                      <a:endParaRPr lang="en-ZA" sz="1600" b="0" i="0" u="none" strike="noStrike">
                        <a:solidFill>
                          <a:srgbClr val="000000"/>
                        </a:solidFill>
                        <a:effectLst/>
                        <a:latin typeface="Calibri" panose="020F0502020204030204" pitchFamily="34" charset="0"/>
                      </a:endParaRPr>
                    </a:p>
                  </a:txBody>
                  <a:tcPr marL="9525" marR="9525" marT="9525" marB="0" anchor="ctr"/>
                </a:tc>
              </a:tr>
              <a:tr h="325544">
                <a:tc>
                  <a:txBody>
                    <a:bodyPr/>
                    <a:lstStyle/>
                    <a:p>
                      <a:pPr>
                        <a:lnSpc>
                          <a:spcPct val="115000"/>
                        </a:lnSpc>
                        <a:spcAft>
                          <a:spcPts val="0"/>
                        </a:spcAft>
                      </a:pPr>
                      <a:r>
                        <a:rPr lang="en-ZA" sz="1600" dirty="0" smtClean="0"/>
                        <a:t>Duration (3</a:t>
                      </a:r>
                      <a:r>
                        <a:rPr lang="en-ZA" sz="1600" baseline="0" dirty="0" smtClean="0"/>
                        <a:t>–10 </a:t>
                      </a:r>
                      <a:r>
                        <a:rPr lang="en-ZA" sz="1600" baseline="0" dirty="0" err="1" smtClean="0"/>
                        <a:t>mins</a:t>
                      </a:r>
                      <a:r>
                        <a:rPr lang="en-ZA" sz="1600" baseline="0" dirty="0" smtClean="0"/>
                        <a:t>) </a:t>
                      </a:r>
                      <a:endParaRPr lang="en-ZA" sz="1600" dirty="0"/>
                    </a:p>
                  </a:txBody>
                  <a:tcPr marL="68581" marR="68581" marT="0" marB="0"/>
                </a:tc>
                <a:tc>
                  <a:txBody>
                    <a:bodyPr/>
                    <a:lstStyle/>
                    <a:p>
                      <a:pPr algn="ctr" rtl="0" fontAlgn="ctr"/>
                      <a:r>
                        <a:rPr lang="en-ZA" sz="1600" u="none" strike="noStrike">
                          <a:effectLst/>
                        </a:rPr>
                        <a:t>1 352</a:t>
                      </a:r>
                      <a:endParaRPr lang="en-ZA"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ZA" sz="1600" u="none" strike="noStrike" dirty="0">
                          <a:effectLst/>
                        </a:rPr>
                        <a:t>903</a:t>
                      </a:r>
                      <a:endParaRPr lang="en-ZA"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ZA" sz="1600" u="none" strike="noStrike" dirty="0">
                          <a:effectLst/>
                        </a:rPr>
                        <a:t>1 042</a:t>
                      </a:r>
                      <a:endParaRPr lang="en-ZA"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ZA" sz="1600" u="none" strike="noStrike">
                          <a:effectLst/>
                        </a:rPr>
                        <a:t>750</a:t>
                      </a:r>
                      <a:endParaRPr lang="en-ZA" sz="1600" b="0" i="0" u="none" strike="noStrike">
                        <a:solidFill>
                          <a:srgbClr val="000000"/>
                        </a:solidFill>
                        <a:effectLst/>
                        <a:latin typeface="Calibri" panose="020F0502020204030204" pitchFamily="34" charset="0"/>
                      </a:endParaRPr>
                    </a:p>
                  </a:txBody>
                  <a:tcPr marL="9525" marR="9525" marT="9525" marB="0" anchor="ctr"/>
                </a:tc>
              </a:tr>
              <a:tr h="325544">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600" dirty="0" smtClean="0"/>
                        <a:t>Page views</a:t>
                      </a:r>
                    </a:p>
                  </a:txBody>
                  <a:tcPr marL="68581" marR="68581" marT="0" marB="0"/>
                </a:tc>
                <a:tc>
                  <a:txBody>
                    <a:bodyPr/>
                    <a:lstStyle/>
                    <a:p>
                      <a:pPr algn="ctr" rtl="0" fontAlgn="ctr"/>
                      <a:r>
                        <a:rPr lang="en-ZA" sz="1600" u="none" strike="noStrike" dirty="0" smtClean="0">
                          <a:effectLst/>
                        </a:rPr>
                        <a:t>40 502</a:t>
                      </a:r>
                      <a:endParaRPr lang="en-ZA"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ZA" sz="1600" u="none" strike="noStrike" dirty="0" smtClean="0">
                          <a:effectLst/>
                        </a:rPr>
                        <a:t>28</a:t>
                      </a:r>
                      <a:r>
                        <a:rPr lang="en-ZA" sz="1600" u="none" strike="noStrike" baseline="0" dirty="0" smtClean="0">
                          <a:effectLst/>
                        </a:rPr>
                        <a:t> </a:t>
                      </a:r>
                      <a:r>
                        <a:rPr lang="en-ZA" sz="1600" u="none" strike="noStrike" dirty="0" smtClean="0">
                          <a:effectLst/>
                        </a:rPr>
                        <a:t>907</a:t>
                      </a:r>
                      <a:endParaRPr lang="en-ZA"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ZA" sz="1600" u="none" strike="noStrike" dirty="0" smtClean="0">
                          <a:effectLst/>
                        </a:rPr>
                        <a:t>28</a:t>
                      </a:r>
                      <a:r>
                        <a:rPr lang="en-ZA" sz="1600" u="none" strike="noStrike" baseline="0" dirty="0" smtClean="0">
                          <a:effectLst/>
                        </a:rPr>
                        <a:t> </a:t>
                      </a:r>
                      <a:r>
                        <a:rPr lang="en-ZA" sz="1600" u="none" strike="noStrike" dirty="0" smtClean="0">
                          <a:effectLst/>
                        </a:rPr>
                        <a:t>530</a:t>
                      </a:r>
                      <a:endParaRPr lang="en-ZA"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ZA" sz="1600" u="none" strike="noStrike">
                          <a:effectLst/>
                        </a:rPr>
                        <a:t>21 080</a:t>
                      </a:r>
                      <a:endParaRPr lang="en-ZA" sz="1600" b="0" i="0" u="none" strike="noStrike">
                        <a:solidFill>
                          <a:srgbClr val="000000"/>
                        </a:solidFill>
                        <a:effectLst/>
                        <a:latin typeface="Calibri" panose="020F0502020204030204" pitchFamily="34" charset="0"/>
                      </a:endParaRPr>
                    </a:p>
                  </a:txBody>
                  <a:tcPr marL="9525" marR="9525" marT="9525" marB="0" anchor="ctr"/>
                </a:tc>
              </a:tr>
              <a:tr h="325544">
                <a:tc>
                  <a:txBody>
                    <a:bodyPr/>
                    <a:lstStyle/>
                    <a:p>
                      <a:pPr>
                        <a:lnSpc>
                          <a:spcPct val="115000"/>
                        </a:lnSpc>
                        <a:spcAft>
                          <a:spcPts val="0"/>
                        </a:spcAft>
                      </a:pPr>
                      <a:r>
                        <a:rPr lang="en-ZA" sz="1600" dirty="0" smtClean="0"/>
                        <a:t>Bounce</a:t>
                      </a:r>
                      <a:r>
                        <a:rPr lang="en-ZA" sz="1600" baseline="0" dirty="0" smtClean="0"/>
                        <a:t> rate</a:t>
                      </a:r>
                      <a:endParaRPr lang="en-ZA" sz="1600" dirty="0"/>
                    </a:p>
                  </a:txBody>
                  <a:tcPr marL="68581" marR="68581" marT="0" marB="0"/>
                </a:tc>
                <a:tc>
                  <a:txBody>
                    <a:bodyPr/>
                    <a:lstStyle/>
                    <a:p>
                      <a:pPr algn="ctr" rtl="0" fontAlgn="ctr"/>
                      <a:r>
                        <a:rPr lang="en-ZA" sz="1600" u="none" strike="noStrike" dirty="0">
                          <a:effectLst/>
                        </a:rPr>
                        <a:t>58%</a:t>
                      </a:r>
                      <a:endParaRPr lang="en-ZA"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ZA" sz="1600" u="none" strike="noStrike" dirty="0">
                          <a:effectLst/>
                        </a:rPr>
                        <a:t>67%</a:t>
                      </a:r>
                      <a:endParaRPr lang="en-ZA"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ZA" sz="1600" u="none" strike="noStrike" dirty="0">
                          <a:effectLst/>
                        </a:rPr>
                        <a:t>68%</a:t>
                      </a:r>
                      <a:endParaRPr lang="en-ZA"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ZA" sz="1600" u="none" strike="noStrike" dirty="0">
                          <a:effectLst/>
                        </a:rPr>
                        <a:t>72%</a:t>
                      </a:r>
                      <a:endParaRPr lang="en-ZA" sz="1600" b="0" i="0" u="none" strike="noStrike" dirty="0">
                        <a:solidFill>
                          <a:srgbClr val="000000"/>
                        </a:solidFill>
                        <a:effectLst/>
                        <a:latin typeface="Calibri" panose="020F0502020204030204" pitchFamily="34" charset="0"/>
                      </a:endParaRPr>
                    </a:p>
                  </a:txBody>
                  <a:tcPr marL="9525" marR="9525" marT="9525" marB="0" anchor="ctr"/>
                </a:tc>
              </a:tr>
              <a:tr h="325544">
                <a:tc>
                  <a:txBody>
                    <a:bodyPr/>
                    <a:lstStyle/>
                    <a:p>
                      <a:pPr>
                        <a:lnSpc>
                          <a:spcPct val="115000"/>
                        </a:lnSpc>
                        <a:spcAft>
                          <a:spcPts val="0"/>
                        </a:spcAft>
                      </a:pPr>
                      <a:r>
                        <a:rPr lang="en-US" sz="1600" dirty="0"/>
                        <a:t>Direct traffic</a:t>
                      </a:r>
                      <a:endParaRPr lang="en-ZA" sz="1600" dirty="0"/>
                    </a:p>
                  </a:txBody>
                  <a:tcPr marL="68581" marR="68581" marT="0" marB="0"/>
                </a:tc>
                <a:tc>
                  <a:txBody>
                    <a:bodyPr/>
                    <a:lstStyle/>
                    <a:p>
                      <a:pPr algn="ctr" rtl="0" fontAlgn="ctr"/>
                      <a:r>
                        <a:rPr lang="en-ZA" sz="1600" u="none" strike="noStrike" dirty="0">
                          <a:effectLst/>
                        </a:rPr>
                        <a:t>28%</a:t>
                      </a:r>
                      <a:endParaRPr lang="en-ZA"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ZA" sz="1600" u="none" strike="noStrike" dirty="0">
                          <a:effectLst/>
                        </a:rPr>
                        <a:t>24%</a:t>
                      </a:r>
                      <a:endParaRPr lang="en-ZA"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ZA" sz="1600" u="none" strike="noStrike" dirty="0">
                          <a:effectLst/>
                        </a:rPr>
                        <a:t>32%</a:t>
                      </a:r>
                      <a:endParaRPr lang="en-ZA"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ZA" sz="1600" u="none" strike="noStrike" dirty="0">
                          <a:effectLst/>
                        </a:rPr>
                        <a:t>22%</a:t>
                      </a:r>
                      <a:endParaRPr lang="en-ZA" sz="1600" b="0" i="0" u="none" strike="noStrike" dirty="0">
                        <a:solidFill>
                          <a:srgbClr val="000000"/>
                        </a:solidFill>
                        <a:effectLst/>
                        <a:latin typeface="Calibri" panose="020F0502020204030204" pitchFamily="34" charset="0"/>
                      </a:endParaRPr>
                    </a:p>
                  </a:txBody>
                  <a:tcPr marL="9525" marR="9525" marT="9525" marB="0" anchor="ctr"/>
                </a:tc>
              </a:tr>
              <a:tr h="325544">
                <a:tc>
                  <a:txBody>
                    <a:bodyPr/>
                    <a:lstStyle/>
                    <a:p>
                      <a:pPr>
                        <a:lnSpc>
                          <a:spcPct val="115000"/>
                        </a:lnSpc>
                        <a:spcAft>
                          <a:spcPts val="0"/>
                        </a:spcAft>
                      </a:pPr>
                      <a:r>
                        <a:rPr lang="en-US" sz="1600" dirty="0"/>
                        <a:t>Search engine traffic</a:t>
                      </a:r>
                      <a:endParaRPr lang="en-ZA" sz="1600" dirty="0"/>
                    </a:p>
                  </a:txBody>
                  <a:tcPr marL="68581" marR="68581" marT="0" marB="0"/>
                </a:tc>
                <a:tc>
                  <a:txBody>
                    <a:bodyPr/>
                    <a:lstStyle/>
                    <a:p>
                      <a:pPr algn="ctr" rtl="0" fontAlgn="ctr"/>
                      <a:r>
                        <a:rPr lang="en-ZA" sz="1600" u="none" strike="noStrike" dirty="0">
                          <a:effectLst/>
                        </a:rPr>
                        <a:t>53%</a:t>
                      </a:r>
                      <a:endParaRPr lang="en-ZA"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ZA" sz="1600" u="none" strike="noStrike" dirty="0">
                          <a:effectLst/>
                        </a:rPr>
                        <a:t>59%</a:t>
                      </a:r>
                      <a:endParaRPr lang="en-ZA"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ZA" sz="1600" u="none" strike="noStrike" dirty="0">
                          <a:effectLst/>
                        </a:rPr>
                        <a:t>53%</a:t>
                      </a:r>
                      <a:endParaRPr lang="en-ZA"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ZA" sz="1600" u="none" strike="noStrike" dirty="0">
                          <a:effectLst/>
                        </a:rPr>
                        <a:t>60%</a:t>
                      </a:r>
                      <a:endParaRPr lang="en-ZA" sz="1600" b="0" i="0" u="none" strike="noStrike" dirty="0">
                        <a:solidFill>
                          <a:srgbClr val="000000"/>
                        </a:solidFill>
                        <a:effectLst/>
                        <a:latin typeface="Calibri" panose="020F0502020204030204" pitchFamily="34" charset="0"/>
                      </a:endParaRPr>
                    </a:p>
                  </a:txBody>
                  <a:tcPr marL="9525" marR="9525" marT="9525" marB="0" anchor="ctr"/>
                </a:tc>
              </a:tr>
              <a:tr h="325544">
                <a:tc>
                  <a:txBody>
                    <a:bodyPr/>
                    <a:lstStyle/>
                    <a:p>
                      <a:pPr>
                        <a:lnSpc>
                          <a:spcPct val="115000"/>
                        </a:lnSpc>
                        <a:spcAft>
                          <a:spcPts val="0"/>
                        </a:spcAft>
                      </a:pPr>
                      <a:r>
                        <a:rPr lang="en-US" sz="1600" dirty="0"/>
                        <a:t>Referral traffic</a:t>
                      </a:r>
                      <a:endParaRPr lang="en-ZA" sz="1600" dirty="0"/>
                    </a:p>
                  </a:txBody>
                  <a:tcPr marL="68581" marR="68581" marT="0" marB="0"/>
                </a:tc>
                <a:tc>
                  <a:txBody>
                    <a:bodyPr/>
                    <a:lstStyle/>
                    <a:p>
                      <a:pPr algn="ctr" rtl="0" fontAlgn="ctr"/>
                      <a:r>
                        <a:rPr lang="en-ZA" sz="1600" u="none" strike="noStrike">
                          <a:effectLst/>
                        </a:rPr>
                        <a:t>19%</a:t>
                      </a:r>
                      <a:endParaRPr lang="en-ZA"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ZA" sz="1600" u="none" strike="noStrike">
                          <a:effectLst/>
                        </a:rPr>
                        <a:t>17%</a:t>
                      </a:r>
                      <a:endParaRPr lang="en-ZA"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ZA" sz="1600" u="none" strike="noStrike" dirty="0">
                          <a:effectLst/>
                        </a:rPr>
                        <a:t>15%</a:t>
                      </a:r>
                      <a:endParaRPr lang="en-ZA"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ZA" sz="1600" u="none" strike="noStrike">
                          <a:effectLst/>
                        </a:rPr>
                        <a:t>18%</a:t>
                      </a:r>
                      <a:endParaRPr lang="en-ZA" sz="1600" b="0" i="0" u="none" strike="noStrike">
                        <a:solidFill>
                          <a:srgbClr val="000000"/>
                        </a:solidFill>
                        <a:effectLst/>
                        <a:latin typeface="Calibri" panose="020F0502020204030204" pitchFamily="34" charset="0"/>
                      </a:endParaRPr>
                    </a:p>
                  </a:txBody>
                  <a:tcPr marL="9525" marR="9525" marT="9525" marB="0" anchor="ctr"/>
                </a:tc>
              </a:tr>
              <a:tr h="335376">
                <a:tc>
                  <a:txBody>
                    <a:bodyPr/>
                    <a:lstStyle/>
                    <a:p>
                      <a:pPr>
                        <a:lnSpc>
                          <a:spcPct val="115000"/>
                        </a:lnSpc>
                        <a:spcAft>
                          <a:spcPts val="0"/>
                        </a:spcAft>
                      </a:pPr>
                      <a:r>
                        <a:rPr lang="en-ZA" sz="1600" dirty="0" smtClean="0"/>
                        <a:t>Total resources </a:t>
                      </a:r>
                      <a:endParaRPr lang="en-ZA" sz="1600" dirty="0"/>
                    </a:p>
                  </a:txBody>
                  <a:tcPr marL="68581" marR="68581" marT="0" marB="0"/>
                </a:tc>
                <a:tc>
                  <a:txBody>
                    <a:bodyPr/>
                    <a:lstStyle/>
                    <a:p>
                      <a:pPr marL="0" algn="ctr" defTabSz="914400" rtl="0" eaLnBrk="1" latinLnBrk="0" hangingPunct="1">
                        <a:lnSpc>
                          <a:spcPct val="115000"/>
                        </a:lnSpc>
                        <a:spcAft>
                          <a:spcPts val="0"/>
                        </a:spcAft>
                      </a:pPr>
                      <a:r>
                        <a:rPr lang="en-ZA" sz="1600" kern="1200" dirty="0" smtClean="0"/>
                        <a:t>1 917</a:t>
                      </a:r>
                      <a:endParaRPr lang="en-ZA" sz="1600" b="0" kern="1200" dirty="0">
                        <a:solidFill>
                          <a:schemeClr val="dk1"/>
                        </a:solidFill>
                        <a:latin typeface="+mn-lt"/>
                        <a:ea typeface="+mn-ea"/>
                        <a:cs typeface="+mn-cs"/>
                      </a:endParaRPr>
                    </a:p>
                  </a:txBody>
                  <a:tcPr marL="68580" marR="68580" marT="9527" marB="0"/>
                </a:tc>
                <a:tc>
                  <a:txBody>
                    <a:bodyPr/>
                    <a:lstStyle/>
                    <a:p>
                      <a:pPr marL="0" algn="ctr" defTabSz="914400" rtl="0" eaLnBrk="1" latinLnBrk="0" hangingPunct="1">
                        <a:lnSpc>
                          <a:spcPct val="115000"/>
                        </a:lnSpc>
                        <a:spcAft>
                          <a:spcPts val="0"/>
                        </a:spcAft>
                      </a:pPr>
                      <a:r>
                        <a:rPr lang="en-ZA" sz="1600" kern="1200" dirty="0" smtClean="0"/>
                        <a:t>1 922</a:t>
                      </a:r>
                      <a:endParaRPr lang="en-ZA" sz="1600" b="0" kern="1200" dirty="0">
                        <a:solidFill>
                          <a:schemeClr val="dk1"/>
                        </a:solidFill>
                        <a:latin typeface="+mn-lt"/>
                        <a:ea typeface="+mn-ea"/>
                        <a:cs typeface="+mn-cs"/>
                      </a:endParaRPr>
                    </a:p>
                  </a:txBody>
                  <a:tcPr marL="68580" marR="68580" marT="9527" marB="0"/>
                </a:tc>
                <a:tc>
                  <a:txBody>
                    <a:bodyPr/>
                    <a:lstStyle/>
                    <a:p>
                      <a:pPr marL="0" algn="ctr" defTabSz="914400" rtl="0" eaLnBrk="1" latinLnBrk="0" hangingPunct="1">
                        <a:lnSpc>
                          <a:spcPct val="115000"/>
                        </a:lnSpc>
                        <a:spcAft>
                          <a:spcPts val="0"/>
                        </a:spcAft>
                      </a:pPr>
                      <a:r>
                        <a:rPr lang="en-ZA" sz="1600" kern="1200" dirty="0" smtClean="0"/>
                        <a:t>1 925</a:t>
                      </a:r>
                      <a:endParaRPr lang="en-ZA" sz="1600" b="0" kern="1200" dirty="0">
                        <a:solidFill>
                          <a:schemeClr val="dk1"/>
                        </a:solidFill>
                        <a:latin typeface="+mn-lt"/>
                        <a:ea typeface="+mn-ea"/>
                        <a:cs typeface="+mn-cs"/>
                      </a:endParaRPr>
                    </a:p>
                  </a:txBody>
                  <a:tcPr marL="68580" marR="68580" marT="9527" marB="0"/>
                </a:tc>
                <a:tc>
                  <a:txBody>
                    <a:bodyPr/>
                    <a:lstStyle/>
                    <a:p>
                      <a:pPr algn="ctr" rtl="0" fontAlgn="ctr"/>
                      <a:r>
                        <a:rPr lang="en-ZA" sz="1600" u="none" strike="noStrike" dirty="0">
                          <a:effectLst/>
                        </a:rPr>
                        <a:t>1 956</a:t>
                      </a:r>
                      <a:endParaRPr lang="en-ZA" sz="1600" b="0" i="0" u="none" strike="noStrike" dirty="0">
                        <a:solidFill>
                          <a:srgbClr val="000000"/>
                        </a:solidFill>
                        <a:effectLst/>
                        <a:latin typeface="Calibri" panose="020F0502020204030204" pitchFamily="34" charset="0"/>
                      </a:endParaRPr>
                    </a:p>
                  </a:txBody>
                  <a:tcPr marL="9525" marR="9525" marT="9525" marB="0" anchor="ctr"/>
                </a:tc>
              </a:tr>
              <a:tr h="341987">
                <a:tc>
                  <a:txBody>
                    <a:bodyPr/>
                    <a:lstStyle/>
                    <a:p>
                      <a:pPr algn="l" rtl="0" fontAlgn="ctr"/>
                      <a:r>
                        <a:rPr lang="en-ZA" sz="1600" u="none" strike="noStrike" dirty="0">
                          <a:effectLst/>
                        </a:rPr>
                        <a:t>Resource views</a:t>
                      </a:r>
                      <a:endParaRPr lang="en-ZA" sz="16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en-ZA" sz="1600" u="none" strike="noStrike" dirty="0">
                          <a:effectLst/>
                        </a:rPr>
                        <a:t>176 022</a:t>
                      </a:r>
                      <a:endParaRPr lang="en-ZA"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ZA" sz="1600" u="none" strike="noStrike" dirty="0">
                          <a:effectLst/>
                        </a:rPr>
                        <a:t>262 169</a:t>
                      </a:r>
                      <a:endParaRPr lang="en-ZA"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ZA" sz="1600" u="none" strike="noStrike" dirty="0">
                          <a:effectLst/>
                        </a:rPr>
                        <a:t>151 251</a:t>
                      </a:r>
                      <a:endParaRPr lang="en-ZA"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ZA" sz="1600" u="none" strike="noStrike" dirty="0">
                          <a:effectLst/>
                        </a:rPr>
                        <a:t>109 236</a:t>
                      </a:r>
                      <a:endParaRPr lang="en-ZA" sz="1600" b="0" i="0" u="none" strike="noStrike" dirty="0">
                        <a:solidFill>
                          <a:srgbClr val="000000"/>
                        </a:solidFill>
                        <a:effectLst/>
                        <a:latin typeface="Calibri" panose="020F0502020204030204" pitchFamily="34" charset="0"/>
                      </a:endParaRPr>
                    </a:p>
                  </a:txBody>
                  <a:tcPr marL="9525" marR="9525" marT="9525" marB="0" anchor="ctr"/>
                </a:tc>
              </a:tr>
              <a:tr h="341987">
                <a:tc>
                  <a:txBody>
                    <a:bodyPr/>
                    <a:lstStyle/>
                    <a:p>
                      <a:pPr algn="l" rtl="0" fontAlgn="ctr"/>
                      <a:r>
                        <a:rPr lang="en-ZA" sz="1600" u="none" strike="noStrike" dirty="0">
                          <a:effectLst/>
                        </a:rPr>
                        <a:t>Resource downloads</a:t>
                      </a:r>
                      <a:endParaRPr lang="en-ZA" sz="16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en-ZA" sz="1600" u="none" strike="noStrike" dirty="0">
                          <a:effectLst/>
                        </a:rPr>
                        <a:t>41 275</a:t>
                      </a:r>
                      <a:endParaRPr lang="en-ZA"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ZA" sz="1600" u="none" strike="noStrike" dirty="0">
                          <a:effectLst/>
                        </a:rPr>
                        <a:t>56 949</a:t>
                      </a:r>
                      <a:endParaRPr lang="en-ZA"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ZA" sz="1600" u="none" strike="noStrike" dirty="0">
                          <a:effectLst/>
                        </a:rPr>
                        <a:t>67 723</a:t>
                      </a:r>
                      <a:endParaRPr lang="en-ZA"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ZA" sz="1600" u="none" strike="noStrike" dirty="0">
                          <a:effectLst/>
                        </a:rPr>
                        <a:t>57 532</a:t>
                      </a:r>
                      <a:endParaRPr lang="en-ZA" sz="1600" b="0" i="0" u="none" strike="noStrike" dirty="0">
                        <a:solidFill>
                          <a:srgbClr val="000000"/>
                        </a:solidFill>
                        <a:effectLst/>
                        <a:latin typeface="Calibri" panose="020F0502020204030204" pitchFamily="34" charset="0"/>
                      </a:endParaRPr>
                    </a:p>
                  </a:txBody>
                  <a:tcPr marL="9525" marR="9525" marT="9525" marB="0" anchor="ctr"/>
                </a:tc>
              </a:tr>
              <a:tr h="341987">
                <a:tc>
                  <a:txBody>
                    <a:bodyPr/>
                    <a:lstStyle/>
                    <a:p>
                      <a:pPr algn="l" rtl="0" fontAlgn="ctr"/>
                      <a:r>
                        <a:rPr lang="en-ZA" sz="1600" u="none" strike="noStrike">
                          <a:effectLst/>
                        </a:rPr>
                        <a:t>YouTube videos views  </a:t>
                      </a:r>
                      <a:endParaRPr lang="en-ZA" sz="16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en-ZA" sz="1600" u="none" strike="noStrike">
                          <a:effectLst/>
                        </a:rPr>
                        <a:t>96 029</a:t>
                      </a:r>
                      <a:endParaRPr lang="en-ZA"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ZA" sz="1600" u="none" strike="noStrike" dirty="0">
                          <a:effectLst/>
                        </a:rPr>
                        <a:t>88 238</a:t>
                      </a:r>
                      <a:endParaRPr lang="en-ZA"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ZA" sz="1600" u="none" strike="noStrike" dirty="0">
                          <a:effectLst/>
                        </a:rPr>
                        <a:t>87 631</a:t>
                      </a:r>
                      <a:endParaRPr lang="en-ZA"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ZA" sz="1600" u="none" strike="noStrike" dirty="0">
                          <a:effectLst/>
                        </a:rPr>
                        <a:t>88 217</a:t>
                      </a:r>
                      <a:endParaRPr lang="en-ZA" sz="1600" b="0" i="0" u="none" strike="noStrike" dirty="0">
                        <a:solidFill>
                          <a:srgbClr val="000000"/>
                        </a:solidFill>
                        <a:effectLst/>
                        <a:latin typeface="Calibri" panose="020F0502020204030204" pitchFamily="34" charset="0"/>
                      </a:endParaRPr>
                    </a:p>
                  </a:txBody>
                  <a:tcPr marL="9525" marR="9525" marT="9525" marB="0" anchor="ctr"/>
                </a:tc>
              </a:tr>
              <a:tr h="341987">
                <a:tc>
                  <a:txBody>
                    <a:bodyPr/>
                    <a:lstStyle/>
                    <a:p>
                      <a:pPr algn="l" rtl="0" fontAlgn="ctr"/>
                      <a:r>
                        <a:rPr lang="en-ZA" sz="1600" u="none" strike="noStrike">
                          <a:effectLst/>
                        </a:rPr>
                        <a:t>Total videos </a:t>
                      </a:r>
                      <a:endParaRPr lang="en-ZA" sz="16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en-ZA" sz="1600" u="none" strike="noStrike" dirty="0">
                          <a:effectLst/>
                        </a:rPr>
                        <a:t>345</a:t>
                      </a:r>
                      <a:endParaRPr lang="en-ZA"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ZA" sz="1600" u="none" strike="noStrike" dirty="0">
                          <a:effectLst/>
                        </a:rPr>
                        <a:t>345</a:t>
                      </a:r>
                      <a:endParaRPr lang="en-ZA"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ZA" sz="1600" u="none" strike="noStrike" dirty="0">
                          <a:effectLst/>
                        </a:rPr>
                        <a:t>345</a:t>
                      </a:r>
                      <a:endParaRPr lang="en-ZA"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ZA" sz="1600" u="none" strike="noStrike" dirty="0">
                          <a:effectLst/>
                        </a:rPr>
                        <a:t>345</a:t>
                      </a:r>
                      <a:endParaRPr lang="en-ZA" sz="16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spTree>
    <p:extLst>
      <p:ext uri="{BB962C8B-B14F-4D97-AF65-F5344CB8AC3E}">
        <p14:creationId xmlns:p14="http://schemas.microsoft.com/office/powerpoint/2010/main" val="2183649937"/>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GB" dirty="0" smtClean="0"/>
              <a:t>Financial update</a:t>
            </a:r>
            <a:endParaRPr lang="en-GB" dirty="0"/>
          </a:p>
        </p:txBody>
      </p:sp>
      <p:sp>
        <p:nvSpPr>
          <p:cNvPr id="5" name="Text Placeholder 4"/>
          <p:cNvSpPr>
            <a:spLocks noGrp="1"/>
          </p:cNvSpPr>
          <p:nvPr>
            <p:ph type="body" idx="1"/>
          </p:nvPr>
        </p:nvSpPr>
        <p:spPr/>
        <p:txBody>
          <a:bodyPr/>
          <a:lstStyle/>
          <a:p>
            <a:pPr>
              <a:defRPr/>
            </a:pPr>
            <a:r>
              <a:rPr lang="en-GB" dirty="0" smtClean="0"/>
              <a:t>15 </a:t>
            </a:r>
            <a:r>
              <a:rPr lang="en-GB" dirty="0" err="1" smtClean="0"/>
              <a:t>mins</a:t>
            </a:r>
            <a:endParaRPr lang="en-GB" dirty="0"/>
          </a:p>
        </p:txBody>
      </p:sp>
    </p:spTree>
    <p:extLst>
      <p:ext uri="{BB962C8B-B14F-4D97-AF65-F5344CB8AC3E}">
        <p14:creationId xmlns:p14="http://schemas.microsoft.com/office/powerpoint/2010/main" val="5294779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10000"/>
              </a:lnSpc>
              <a:spcBef>
                <a:spcPts val="1200"/>
              </a:spcBef>
            </a:pPr>
            <a:r>
              <a:rPr lang="en-GB" dirty="0" smtClean="0"/>
              <a:t>Grant Mitigation Strategies (30 </a:t>
            </a:r>
            <a:r>
              <a:rPr lang="en-GB" dirty="0" err="1" smtClean="0"/>
              <a:t>mins</a:t>
            </a:r>
            <a:r>
              <a:rPr lang="en-GB" dirty="0" smtClean="0"/>
              <a:t>)</a:t>
            </a:r>
          </a:p>
        </p:txBody>
      </p:sp>
      <p:sp>
        <p:nvSpPr>
          <p:cNvPr id="3" name="Content Placeholder 2"/>
          <p:cNvSpPr>
            <a:spLocks noGrp="1"/>
          </p:cNvSpPr>
          <p:nvPr>
            <p:ph type="body" idx="1"/>
          </p:nvPr>
        </p:nvSpPr>
        <p:spPr/>
        <p:txBody>
          <a:bodyPr>
            <a:noAutofit/>
          </a:bodyPr>
          <a:lstStyle/>
          <a:p>
            <a:pPr lvl="1">
              <a:spcBef>
                <a:spcPts val="300"/>
              </a:spcBef>
            </a:pPr>
            <a:r>
              <a:rPr lang="en-GB" sz="2400" dirty="0" smtClean="0"/>
              <a:t>Steering Committee</a:t>
            </a:r>
          </a:p>
          <a:p>
            <a:pPr lvl="1">
              <a:spcBef>
                <a:spcPts val="300"/>
              </a:spcBef>
            </a:pPr>
            <a:r>
              <a:rPr lang="en-GB" sz="2400" dirty="0" smtClean="0"/>
              <a:t>OER Convening</a:t>
            </a:r>
          </a:p>
          <a:p>
            <a:pPr lvl="1">
              <a:spcBef>
                <a:spcPts val="300"/>
              </a:spcBef>
            </a:pPr>
            <a:r>
              <a:rPr lang="en-GB" sz="2400" dirty="0" smtClean="0"/>
              <a:t>Mid-term Evaluation</a:t>
            </a:r>
            <a:endParaRPr lang="en-GB" sz="2400" dirty="0"/>
          </a:p>
        </p:txBody>
      </p:sp>
    </p:spTree>
    <p:extLst>
      <p:ext uri="{BB962C8B-B14F-4D97-AF65-F5344CB8AC3E}">
        <p14:creationId xmlns:p14="http://schemas.microsoft.com/office/powerpoint/2010/main" val="23074521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3"/>
          </p:nvPr>
        </p:nvSpPr>
        <p:spPr>
          <a:xfrm>
            <a:off x="-36512" y="116632"/>
            <a:ext cx="3312368" cy="648072"/>
          </a:xfrm>
        </p:spPr>
        <p:txBody>
          <a:bodyPr>
            <a:normAutofit/>
          </a:bodyPr>
          <a:lstStyle/>
          <a:p>
            <a:pPr algn="ctr"/>
            <a:r>
              <a:rPr lang="en-GB" sz="2800" dirty="0" smtClean="0"/>
              <a:t>Kenya</a:t>
            </a:r>
            <a:endParaRPr lang="en-GB" sz="2800"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171399"/>
            <a:ext cx="6120680" cy="716830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ontent Placeholder 9"/>
          <p:cNvSpPr>
            <a:spLocks noGrp="1"/>
          </p:cNvSpPr>
          <p:nvPr>
            <p:ph sz="quarter" idx="4"/>
          </p:nvPr>
        </p:nvSpPr>
        <p:spPr>
          <a:xfrm>
            <a:off x="26169" y="1307901"/>
            <a:ext cx="3249687" cy="5217443"/>
          </a:xfrm>
        </p:spPr>
        <p:txBody>
          <a:bodyPr>
            <a:normAutofit lnSpcReduction="10000"/>
          </a:bodyPr>
          <a:lstStyle/>
          <a:p>
            <a:pPr>
              <a:spcBef>
                <a:spcPts val="0"/>
              </a:spcBef>
              <a:spcAft>
                <a:spcPts val="1200"/>
              </a:spcAft>
            </a:pPr>
            <a:r>
              <a:rPr lang="en-GB" dirty="0" smtClean="0"/>
              <a:t>Largest university education system in East Africa. </a:t>
            </a:r>
          </a:p>
          <a:p>
            <a:pPr>
              <a:spcBef>
                <a:spcPts val="0"/>
              </a:spcBef>
              <a:spcAft>
                <a:spcPts val="1200"/>
              </a:spcAft>
            </a:pPr>
            <a:r>
              <a:rPr lang="en-GB" dirty="0" smtClean="0"/>
              <a:t>53 universities</a:t>
            </a:r>
          </a:p>
          <a:p>
            <a:pPr>
              <a:spcBef>
                <a:spcPts val="0"/>
              </a:spcBef>
              <a:spcAft>
                <a:spcPts val="1200"/>
              </a:spcAft>
            </a:pPr>
            <a:r>
              <a:rPr lang="en-GB" dirty="0" smtClean="0"/>
              <a:t>6 public universities in 2003; 22 in 2013. </a:t>
            </a:r>
          </a:p>
          <a:p>
            <a:pPr>
              <a:spcBef>
                <a:spcPts val="0"/>
              </a:spcBef>
              <a:spcAft>
                <a:spcPts val="1200"/>
              </a:spcAft>
            </a:pPr>
            <a:r>
              <a:rPr lang="en-GB" dirty="0" smtClean="0"/>
              <a:t>17 Private universities and 12 more awaiting credentials</a:t>
            </a:r>
          </a:p>
          <a:p>
            <a:pPr>
              <a:spcBef>
                <a:spcPts val="0"/>
              </a:spcBef>
              <a:spcAft>
                <a:spcPts val="1200"/>
              </a:spcAft>
            </a:pPr>
            <a:r>
              <a:rPr lang="en-GB" dirty="0" smtClean="0"/>
              <a:t>9 constituent colleges of public universities and 5 of private universities. </a:t>
            </a:r>
            <a:endParaRPr lang="en-GB" dirty="0"/>
          </a:p>
        </p:txBody>
      </p:sp>
    </p:spTree>
    <p:extLst>
      <p:ext uri="{BB962C8B-B14F-4D97-AF65-F5344CB8AC3E}">
        <p14:creationId xmlns:p14="http://schemas.microsoft.com/office/powerpoint/2010/main" val="8162476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200" dirty="0"/>
              <a:t>Role of the </a:t>
            </a:r>
            <a:r>
              <a:rPr lang="en-GB" sz="4200" dirty="0" smtClean="0"/>
              <a:t>PAR Steering </a:t>
            </a:r>
            <a:r>
              <a:rPr lang="en-GB" sz="4200" dirty="0"/>
              <a:t>Committee</a:t>
            </a:r>
          </a:p>
        </p:txBody>
      </p:sp>
      <p:sp>
        <p:nvSpPr>
          <p:cNvPr id="3" name="Content Placeholder 2"/>
          <p:cNvSpPr>
            <a:spLocks noGrp="1"/>
          </p:cNvSpPr>
          <p:nvPr>
            <p:ph idx="1"/>
          </p:nvPr>
        </p:nvSpPr>
        <p:spPr/>
        <p:txBody>
          <a:bodyPr>
            <a:noAutofit/>
          </a:bodyPr>
          <a:lstStyle/>
          <a:p>
            <a:pPr marL="0" indent="0">
              <a:buNone/>
            </a:pPr>
            <a:r>
              <a:rPr lang="en-GB" sz="2800" dirty="0" smtClean="0"/>
              <a:t>To ensure</a:t>
            </a:r>
          </a:p>
          <a:p>
            <a:pPr>
              <a:spcBef>
                <a:spcPts val="1200"/>
              </a:spcBef>
            </a:pPr>
            <a:r>
              <a:rPr lang="en-GB" sz="2400" dirty="0" smtClean="0"/>
              <a:t>that the </a:t>
            </a:r>
            <a:r>
              <a:rPr lang="en-GB" sz="2400" dirty="0"/>
              <a:t>Participatory Action Research (PAR) Grant awarded to </a:t>
            </a:r>
            <a:r>
              <a:rPr lang="en-GB" sz="2400" dirty="0" err="1"/>
              <a:t>Saide’s</a:t>
            </a:r>
            <a:r>
              <a:rPr lang="en-GB" sz="2400" dirty="0"/>
              <a:t> funded </a:t>
            </a:r>
            <a:r>
              <a:rPr lang="en-GB" sz="2400" i="1" dirty="0"/>
              <a:t>OER Africa</a:t>
            </a:r>
            <a:r>
              <a:rPr lang="en-GB" sz="2400" dirty="0"/>
              <a:t> initiative is effectively planned, implemented, monitored and optimally evaluated within the parameters of the relevant agreement/s with the funder; </a:t>
            </a:r>
            <a:endParaRPr lang="en-GB" sz="2400" dirty="0" smtClean="0"/>
          </a:p>
          <a:p>
            <a:pPr>
              <a:spcBef>
                <a:spcPts val="1200"/>
              </a:spcBef>
            </a:pPr>
            <a:r>
              <a:rPr lang="en-GB" sz="2400" dirty="0" smtClean="0"/>
              <a:t>that the </a:t>
            </a:r>
            <a:r>
              <a:rPr lang="en-GB" sz="2400" dirty="0"/>
              <a:t>strategies employed to achieve the grant objectives complement each other in the furtherance of an OER </a:t>
            </a:r>
            <a:r>
              <a:rPr lang="en-GB" sz="2400" dirty="0" smtClean="0"/>
              <a:t>agenda;</a:t>
            </a:r>
          </a:p>
          <a:p>
            <a:pPr>
              <a:spcBef>
                <a:spcPts val="1200"/>
              </a:spcBef>
            </a:pPr>
            <a:r>
              <a:rPr lang="en-GB" sz="2400" dirty="0" smtClean="0"/>
              <a:t>regular </a:t>
            </a:r>
            <a:r>
              <a:rPr lang="en-GB" sz="2400" dirty="0"/>
              <a:t>reflection on the experiences of this project and the sharing of these reflections more widely as appropriate. </a:t>
            </a:r>
          </a:p>
          <a:p>
            <a:endParaRPr lang="en-GB" sz="2400" dirty="0"/>
          </a:p>
        </p:txBody>
      </p:sp>
    </p:spTree>
    <p:extLst>
      <p:ext uri="{BB962C8B-B14F-4D97-AF65-F5344CB8AC3E}">
        <p14:creationId xmlns:p14="http://schemas.microsoft.com/office/powerpoint/2010/main" val="31882669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200" dirty="0" smtClean="0"/>
              <a:t>2016 Convening</a:t>
            </a:r>
            <a:endParaRPr lang="en-GB" sz="4200" dirty="0"/>
          </a:p>
        </p:txBody>
      </p:sp>
      <p:sp>
        <p:nvSpPr>
          <p:cNvPr id="3" name="Content Placeholder 2"/>
          <p:cNvSpPr>
            <a:spLocks noGrp="1"/>
          </p:cNvSpPr>
          <p:nvPr>
            <p:ph idx="1"/>
          </p:nvPr>
        </p:nvSpPr>
        <p:spPr/>
        <p:txBody>
          <a:bodyPr>
            <a:noAutofit/>
          </a:bodyPr>
          <a:lstStyle/>
          <a:p>
            <a:pPr marL="0" indent="0">
              <a:buNone/>
            </a:pPr>
            <a:r>
              <a:rPr lang="en-GB" sz="2800" dirty="0" smtClean="0"/>
              <a:t>Format</a:t>
            </a:r>
          </a:p>
          <a:p>
            <a:r>
              <a:rPr lang="en-GB" sz="2400" dirty="0" smtClean="0"/>
              <a:t>The convening will occur over 2 days with Day 1 being dedicated to an exploration of the two key themes, pedagogical transformation and participatory action research. </a:t>
            </a:r>
          </a:p>
          <a:p>
            <a:r>
              <a:rPr lang="en-GB" sz="2400" dirty="0" smtClean="0"/>
              <a:t>Day 2 will seek to consolidate lessons learned to date and integrate them into the planning for the remainder of the grant.</a:t>
            </a:r>
            <a:endParaRPr lang="en-GB" sz="2400" dirty="0"/>
          </a:p>
        </p:txBody>
      </p:sp>
    </p:spTree>
    <p:extLst>
      <p:ext uri="{BB962C8B-B14F-4D97-AF65-F5344CB8AC3E}">
        <p14:creationId xmlns:p14="http://schemas.microsoft.com/office/powerpoint/2010/main" val="2758074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200" dirty="0" smtClean="0"/>
              <a:t>Objective - 2016 Convening</a:t>
            </a:r>
            <a:endParaRPr lang="en-GB" sz="4200" dirty="0"/>
          </a:p>
        </p:txBody>
      </p:sp>
      <p:sp>
        <p:nvSpPr>
          <p:cNvPr id="3" name="Content Placeholder 2"/>
          <p:cNvSpPr>
            <a:spLocks noGrp="1"/>
          </p:cNvSpPr>
          <p:nvPr>
            <p:ph idx="1"/>
          </p:nvPr>
        </p:nvSpPr>
        <p:spPr/>
        <p:txBody>
          <a:bodyPr>
            <a:noAutofit/>
          </a:bodyPr>
          <a:lstStyle/>
          <a:p>
            <a:pPr marL="0" indent="0">
              <a:buNone/>
            </a:pPr>
            <a:r>
              <a:rPr lang="en-GB" sz="2800" dirty="0" smtClean="0"/>
              <a:t>To discuss</a:t>
            </a:r>
          </a:p>
          <a:p>
            <a:pPr marL="457200" lvl="0" indent="-457200">
              <a:spcBef>
                <a:spcPts val="900"/>
              </a:spcBef>
              <a:buFont typeface="+mj-lt"/>
              <a:buAutoNum type="arabicPeriod"/>
            </a:pPr>
            <a:r>
              <a:rPr lang="en-GB" sz="2200" dirty="0" smtClean="0"/>
              <a:t>What </a:t>
            </a:r>
            <a:r>
              <a:rPr lang="en-GB" sz="2200" dirty="0"/>
              <a:t>do we mean by pedagogical transformation and what should we be striving for given the context sketched out in this concept note?</a:t>
            </a:r>
          </a:p>
          <a:p>
            <a:pPr marL="457200" lvl="0" indent="-457200">
              <a:spcBef>
                <a:spcPts val="900"/>
              </a:spcBef>
              <a:buFont typeface="+mj-lt"/>
              <a:buAutoNum type="arabicPeriod"/>
            </a:pPr>
            <a:r>
              <a:rPr lang="en-GB" sz="2200" dirty="0"/>
              <a:t>What do we mean by PAR and what are its applications in higher education?</a:t>
            </a:r>
          </a:p>
          <a:p>
            <a:pPr marL="457200" lvl="0" indent="-457200">
              <a:spcBef>
                <a:spcPts val="900"/>
              </a:spcBef>
              <a:buFont typeface="+mj-lt"/>
              <a:buAutoNum type="arabicPeriod"/>
            </a:pPr>
            <a:r>
              <a:rPr lang="en-GB" sz="2200" dirty="0"/>
              <a:t>What kinds of pedagogical transformation are envisaged at each of the participating institutions and within what timeframes are these changes expected to occur?</a:t>
            </a:r>
          </a:p>
          <a:p>
            <a:pPr marL="457200" lvl="0" indent="-457200">
              <a:spcBef>
                <a:spcPts val="900"/>
              </a:spcBef>
              <a:buFont typeface="+mj-lt"/>
              <a:buAutoNum type="arabicPeriod"/>
            </a:pPr>
            <a:r>
              <a:rPr lang="en-GB" sz="2200" dirty="0"/>
              <a:t>In what ways can embedding effective OER practices support the envisaged pedagogical transformations? </a:t>
            </a:r>
          </a:p>
        </p:txBody>
      </p:sp>
    </p:spTree>
    <p:extLst>
      <p:ext uri="{BB962C8B-B14F-4D97-AF65-F5344CB8AC3E}">
        <p14:creationId xmlns:p14="http://schemas.microsoft.com/office/powerpoint/2010/main" val="36140863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200" dirty="0" smtClean="0"/>
              <a:t>Objective - 2016 Convening</a:t>
            </a:r>
            <a:endParaRPr lang="en-GB" sz="4200" dirty="0"/>
          </a:p>
        </p:txBody>
      </p:sp>
      <p:sp>
        <p:nvSpPr>
          <p:cNvPr id="3" name="Content Placeholder 2"/>
          <p:cNvSpPr>
            <a:spLocks noGrp="1"/>
          </p:cNvSpPr>
          <p:nvPr>
            <p:ph idx="1"/>
          </p:nvPr>
        </p:nvSpPr>
        <p:spPr/>
        <p:txBody>
          <a:bodyPr>
            <a:noAutofit/>
          </a:bodyPr>
          <a:lstStyle/>
          <a:p>
            <a:pPr marL="457200" lvl="0" indent="-457200">
              <a:buFont typeface="+mj-lt"/>
              <a:buAutoNum type="arabicPeriod" startAt="5"/>
            </a:pPr>
            <a:r>
              <a:rPr lang="en-GB" sz="2200" dirty="0" smtClean="0"/>
              <a:t>In what ways can a focus on pedagogical transformation serve to embed effective OER practices into mainstream institutional activities and systems, rather than these practices operating parallel to the mainstream? </a:t>
            </a:r>
          </a:p>
          <a:p>
            <a:pPr marL="457200" lvl="0" indent="-457200">
              <a:spcBef>
                <a:spcPts val="600"/>
              </a:spcBef>
              <a:buFont typeface="+mj-lt"/>
              <a:buAutoNum type="arabicPeriod" startAt="5"/>
            </a:pPr>
            <a:r>
              <a:rPr lang="en-GB" sz="2200" dirty="0" smtClean="0"/>
              <a:t>What </a:t>
            </a:r>
            <a:r>
              <a:rPr lang="en-GB" sz="2200" dirty="0"/>
              <a:t>are the experienced and anticipated barriers and enabling factors for the embedding of OER practices that serve the pedagogical transformation processes outlined in 3) and how can we mitigate the former and optimally harness the latter?</a:t>
            </a:r>
          </a:p>
          <a:p>
            <a:pPr marL="457200" lvl="0" indent="-457200">
              <a:spcBef>
                <a:spcPts val="600"/>
              </a:spcBef>
              <a:buFont typeface="+mj-lt"/>
              <a:buAutoNum type="arabicPeriod" startAt="5"/>
            </a:pPr>
            <a:r>
              <a:rPr lang="en-GB" sz="2200" dirty="0"/>
              <a:t>In light of the above, what roles can PAR play in supporting pedagogical transformation in higher education, both for the participating institutions and more broadly? </a:t>
            </a:r>
          </a:p>
          <a:p>
            <a:pPr marL="457200" lvl="0" indent="-457200">
              <a:spcBef>
                <a:spcPts val="600"/>
              </a:spcBef>
              <a:buFont typeface="+mj-lt"/>
              <a:buAutoNum type="arabicPeriod" startAt="5"/>
            </a:pPr>
            <a:r>
              <a:rPr lang="en-GB" sz="2200" dirty="0"/>
              <a:t>What useful lessons does this discussion elicit that might inform the work of OER Africa and its partner institutions?</a:t>
            </a:r>
          </a:p>
          <a:p>
            <a:pPr marL="457200" indent="-457200">
              <a:buFont typeface="+mj-lt"/>
              <a:buAutoNum type="arabicPeriod" startAt="5"/>
            </a:pPr>
            <a:endParaRPr lang="en-GB" sz="2200" dirty="0"/>
          </a:p>
        </p:txBody>
      </p:sp>
    </p:spTree>
    <p:extLst>
      <p:ext uri="{BB962C8B-B14F-4D97-AF65-F5344CB8AC3E}">
        <p14:creationId xmlns:p14="http://schemas.microsoft.com/office/powerpoint/2010/main" val="417083592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200" dirty="0" smtClean="0"/>
              <a:t>Grant Evaluation</a:t>
            </a:r>
            <a:endParaRPr lang="en-GB" sz="4200" dirty="0"/>
          </a:p>
        </p:txBody>
      </p:sp>
      <p:sp>
        <p:nvSpPr>
          <p:cNvPr id="3" name="Content Placeholder 2"/>
          <p:cNvSpPr>
            <a:spLocks noGrp="1"/>
          </p:cNvSpPr>
          <p:nvPr>
            <p:ph idx="1"/>
          </p:nvPr>
        </p:nvSpPr>
        <p:spPr/>
        <p:txBody>
          <a:bodyPr>
            <a:noAutofit/>
          </a:bodyPr>
          <a:lstStyle/>
          <a:p>
            <a:pPr marL="0" indent="0">
              <a:buNone/>
            </a:pPr>
            <a:r>
              <a:rPr lang="en-GB" sz="2600" dirty="0" smtClean="0"/>
              <a:t>Methodology: </a:t>
            </a:r>
            <a:r>
              <a:rPr lang="en-ZA" sz="2600" dirty="0" smtClean="0"/>
              <a:t>Formative and </a:t>
            </a:r>
            <a:r>
              <a:rPr lang="en-ZA" sz="2600" dirty="0" err="1" smtClean="0"/>
              <a:t>illumanative</a:t>
            </a:r>
            <a:endParaRPr lang="en-GB" sz="2600" dirty="0"/>
          </a:p>
          <a:p>
            <a:pPr lvl="0">
              <a:spcBef>
                <a:spcPts val="1200"/>
              </a:spcBef>
            </a:pPr>
            <a:r>
              <a:rPr lang="en-ZA" sz="2400" dirty="0"/>
              <a:t>Review of key documents and emerging outputs of Grant activities;</a:t>
            </a:r>
            <a:endParaRPr lang="en-GB" sz="2400" dirty="0"/>
          </a:p>
          <a:p>
            <a:pPr lvl="0">
              <a:spcBef>
                <a:spcPts val="1200"/>
              </a:spcBef>
            </a:pPr>
            <a:r>
              <a:rPr lang="en-ZA" sz="2400" dirty="0"/>
              <a:t>Interviews (face-to-face and telephonic) with key stakeholders from </a:t>
            </a:r>
            <a:r>
              <a:rPr lang="en-ZA" sz="2400" i="1" dirty="0"/>
              <a:t>OER Africa</a:t>
            </a:r>
            <a:r>
              <a:rPr lang="en-ZA" sz="2400" dirty="0"/>
              <a:t> and participating universities;</a:t>
            </a:r>
            <a:endParaRPr lang="en-GB" sz="2400" dirty="0"/>
          </a:p>
          <a:p>
            <a:pPr lvl="0">
              <a:spcBef>
                <a:spcPts val="1200"/>
              </a:spcBef>
            </a:pPr>
            <a:r>
              <a:rPr lang="en-ZA" sz="2400" dirty="0"/>
              <a:t>Focus group sessions with key stakeholder groups within each university.</a:t>
            </a:r>
            <a:endParaRPr lang="en-GB" sz="2400" dirty="0"/>
          </a:p>
          <a:p>
            <a:pPr marL="0" lvl="0" indent="0">
              <a:buNone/>
            </a:pPr>
            <a:endParaRPr lang="en-GB" sz="2400" dirty="0" smtClean="0"/>
          </a:p>
          <a:p>
            <a:endParaRPr lang="en-GB" sz="2400" dirty="0" smtClean="0"/>
          </a:p>
        </p:txBody>
      </p:sp>
    </p:spTree>
    <p:extLst>
      <p:ext uri="{BB962C8B-B14F-4D97-AF65-F5344CB8AC3E}">
        <p14:creationId xmlns:p14="http://schemas.microsoft.com/office/powerpoint/2010/main" val="313762698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200" dirty="0" smtClean="0"/>
              <a:t>Evaluation Questions (1)</a:t>
            </a:r>
            <a:endParaRPr lang="en-GB" sz="4200" dirty="0"/>
          </a:p>
        </p:txBody>
      </p:sp>
      <p:sp>
        <p:nvSpPr>
          <p:cNvPr id="3" name="Content Placeholder 2"/>
          <p:cNvSpPr>
            <a:spLocks noGrp="1"/>
          </p:cNvSpPr>
          <p:nvPr>
            <p:ph idx="1"/>
          </p:nvPr>
        </p:nvSpPr>
        <p:spPr/>
        <p:txBody>
          <a:bodyPr>
            <a:noAutofit/>
          </a:bodyPr>
          <a:lstStyle/>
          <a:p>
            <a:pPr marL="457200" lvl="0" indent="-457200">
              <a:buFont typeface="+mj-lt"/>
              <a:buAutoNum type="arabicPeriod"/>
            </a:pPr>
            <a:r>
              <a:rPr lang="en-ZA" sz="2200" dirty="0" smtClean="0"/>
              <a:t>How </a:t>
            </a:r>
            <a:r>
              <a:rPr lang="en-ZA" sz="2200" dirty="0"/>
              <a:t>do the various key stakeholders involved in the Grant define and interpret the conceptual terms ‘pedagogical transformation’, ‘OER practices’, and ‘PAR’? Are there any emerging discrepancies between these interpretations that might affect implementation of the Grant?</a:t>
            </a:r>
            <a:endParaRPr lang="en-GB" sz="2200" dirty="0"/>
          </a:p>
          <a:p>
            <a:pPr marL="457200" lvl="0" indent="-457200">
              <a:buFont typeface="+mj-lt"/>
              <a:buAutoNum type="arabicPeriod"/>
            </a:pPr>
            <a:r>
              <a:rPr lang="en-ZA" sz="2200" dirty="0"/>
              <a:t>To what extent are the activities supported by OER Africa in participating universities, as well as any related activities making use of OER in those institutions, contributing to meaningful pedagogical transformation? Where they are contributing to pedagogical transformation, how sustainable is this likely to be? How can these activities be improved?</a:t>
            </a:r>
            <a:endParaRPr lang="en-GB" sz="2200" dirty="0"/>
          </a:p>
          <a:p>
            <a:pPr marL="457200" lvl="0" indent="-457200">
              <a:buFont typeface="+mj-lt"/>
              <a:buAutoNum type="arabicPeriod"/>
            </a:pPr>
            <a:r>
              <a:rPr lang="en-ZA" sz="2200" dirty="0"/>
              <a:t>How strong is the buy-in by institutions to identified pedagogical transformation objectives? Is this buy-in from individual academics or bigger groups/departments</a:t>
            </a:r>
            <a:r>
              <a:rPr lang="en-ZA" sz="2200" dirty="0" smtClean="0"/>
              <a:t>?</a:t>
            </a:r>
            <a:endParaRPr lang="en-GB" sz="2200" dirty="0"/>
          </a:p>
        </p:txBody>
      </p:sp>
    </p:spTree>
    <p:extLst>
      <p:ext uri="{BB962C8B-B14F-4D97-AF65-F5344CB8AC3E}">
        <p14:creationId xmlns:p14="http://schemas.microsoft.com/office/powerpoint/2010/main" val="59863121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200" dirty="0" smtClean="0"/>
              <a:t>Evaluation Questions (2)</a:t>
            </a:r>
            <a:endParaRPr lang="en-GB" sz="4200" dirty="0"/>
          </a:p>
        </p:txBody>
      </p:sp>
      <p:sp>
        <p:nvSpPr>
          <p:cNvPr id="3" name="Content Placeholder 2"/>
          <p:cNvSpPr>
            <a:spLocks noGrp="1"/>
          </p:cNvSpPr>
          <p:nvPr>
            <p:ph idx="1"/>
          </p:nvPr>
        </p:nvSpPr>
        <p:spPr/>
        <p:txBody>
          <a:bodyPr>
            <a:noAutofit/>
          </a:bodyPr>
          <a:lstStyle/>
          <a:p>
            <a:pPr marL="457200" lvl="0" indent="-457200">
              <a:buFont typeface="+mj-lt"/>
              <a:buAutoNum type="arabicPeriod" startAt="4"/>
            </a:pPr>
            <a:r>
              <a:rPr lang="en-ZA" sz="2200" dirty="0" smtClean="0"/>
              <a:t>Is </a:t>
            </a:r>
            <a:r>
              <a:rPr lang="en-ZA" sz="2200" dirty="0"/>
              <a:t>the process of pedagogical transformation leading to any embedding of OER practices in modules or programmes?</a:t>
            </a:r>
            <a:endParaRPr lang="en-GB" sz="2200" dirty="0"/>
          </a:p>
          <a:p>
            <a:pPr marL="457200" lvl="0" indent="-457200">
              <a:buFont typeface="+mj-lt"/>
              <a:buAutoNum type="arabicPeriod" startAt="4"/>
            </a:pPr>
            <a:r>
              <a:rPr lang="en-ZA" sz="2200" dirty="0"/>
              <a:t>What steps are being taken to institutionalize new approaches to pedagogy (either at faculty or institutional level) to ensure post-project sustainability?</a:t>
            </a:r>
            <a:endParaRPr lang="en-GB" sz="2200" dirty="0"/>
          </a:p>
          <a:p>
            <a:pPr marL="457200" lvl="0" indent="-457200">
              <a:buFont typeface="+mj-lt"/>
              <a:buAutoNum type="arabicPeriod" startAt="4"/>
            </a:pPr>
            <a:r>
              <a:rPr lang="en-ZA" sz="2200" dirty="0"/>
              <a:t>Does PAR seem to be an appropriate research methodology to enable institutions to reflect on, and improve, their pedagogical practices, as well as to sustain OER practices?? What are its strengths and its limitations? How strong is the buy-in to this methodology</a:t>
            </a:r>
            <a:r>
              <a:rPr lang="en-ZA" sz="2200" dirty="0" smtClean="0"/>
              <a:t>?</a:t>
            </a:r>
          </a:p>
        </p:txBody>
      </p:sp>
    </p:spTree>
    <p:extLst>
      <p:ext uri="{BB962C8B-B14F-4D97-AF65-F5344CB8AC3E}">
        <p14:creationId xmlns:p14="http://schemas.microsoft.com/office/powerpoint/2010/main" val="213890970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200" dirty="0" smtClean="0"/>
              <a:t>Evaluation Questions (3)</a:t>
            </a:r>
            <a:endParaRPr lang="en-GB" sz="4200" dirty="0"/>
          </a:p>
        </p:txBody>
      </p:sp>
      <p:sp>
        <p:nvSpPr>
          <p:cNvPr id="3" name="Content Placeholder 2"/>
          <p:cNvSpPr>
            <a:spLocks noGrp="1"/>
          </p:cNvSpPr>
          <p:nvPr>
            <p:ph idx="1"/>
          </p:nvPr>
        </p:nvSpPr>
        <p:spPr/>
        <p:txBody>
          <a:bodyPr>
            <a:noAutofit/>
          </a:bodyPr>
          <a:lstStyle/>
          <a:p>
            <a:pPr marL="457200" lvl="0" indent="-457200">
              <a:buFont typeface="+mj-lt"/>
              <a:buAutoNum type="arabicPeriod" startAt="7"/>
            </a:pPr>
            <a:r>
              <a:rPr lang="en-ZA" sz="2200" dirty="0" smtClean="0"/>
              <a:t>Are the PAR research activities currently designed sufficiently robust in their design and implementation to enable critical reflection on, and improvement of, institutional pedagogical practices and embedding of OER practices? What can be done to further improve them in this regard?</a:t>
            </a:r>
            <a:endParaRPr lang="en-GB" sz="2200" dirty="0" smtClean="0"/>
          </a:p>
          <a:p>
            <a:pPr marL="457200" lvl="0" indent="-457200">
              <a:buFont typeface="+mj-lt"/>
              <a:buAutoNum type="arabicPeriod" startAt="7"/>
            </a:pPr>
            <a:r>
              <a:rPr lang="en-ZA" sz="2200" dirty="0" smtClean="0"/>
              <a:t>What general lessons are emerging from the activities of the </a:t>
            </a:r>
            <a:r>
              <a:rPr lang="en-ZA" sz="2200" i="1" dirty="0" smtClean="0"/>
              <a:t>OER Africa</a:t>
            </a:r>
            <a:r>
              <a:rPr lang="en-ZA" sz="2200" dirty="0" smtClean="0"/>
              <a:t> PAR Grant that are worth sharing more widely?</a:t>
            </a:r>
            <a:endParaRPr lang="en-GB" sz="2200" dirty="0" smtClean="0"/>
          </a:p>
          <a:p>
            <a:pPr marL="457200" indent="-457200">
              <a:buFont typeface="+mj-lt"/>
              <a:buAutoNum type="arabicPeriod" startAt="7"/>
            </a:pPr>
            <a:endParaRPr lang="en-GB" sz="2200" dirty="0"/>
          </a:p>
        </p:txBody>
      </p:sp>
    </p:spTree>
    <p:extLst>
      <p:ext uri="{BB962C8B-B14F-4D97-AF65-F5344CB8AC3E}">
        <p14:creationId xmlns:p14="http://schemas.microsoft.com/office/powerpoint/2010/main" val="372764815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10000"/>
              </a:lnSpc>
              <a:spcBef>
                <a:spcPts val="1200"/>
              </a:spcBef>
            </a:pPr>
            <a:r>
              <a:rPr lang="en-GB" dirty="0" smtClean="0"/>
              <a:t>Next steps (20 </a:t>
            </a:r>
            <a:r>
              <a:rPr lang="en-GB" dirty="0" err="1" smtClean="0"/>
              <a:t>mins</a:t>
            </a:r>
            <a:r>
              <a:rPr lang="en-GB" dirty="0" smtClean="0"/>
              <a:t>)</a:t>
            </a:r>
          </a:p>
        </p:txBody>
      </p:sp>
      <p:sp>
        <p:nvSpPr>
          <p:cNvPr id="3" name="Content Placeholder 2"/>
          <p:cNvSpPr>
            <a:spLocks noGrp="1"/>
          </p:cNvSpPr>
          <p:nvPr>
            <p:ph type="body" idx="1"/>
          </p:nvPr>
        </p:nvSpPr>
        <p:spPr/>
        <p:txBody>
          <a:bodyPr>
            <a:noAutofit/>
          </a:bodyPr>
          <a:lstStyle/>
          <a:p>
            <a:pPr lvl="1">
              <a:spcBef>
                <a:spcPts val="300"/>
              </a:spcBef>
            </a:pPr>
            <a:r>
              <a:rPr lang="en-GB" sz="2400" dirty="0" smtClean="0"/>
              <a:t>Hewlett Education Strategy for the Developing World</a:t>
            </a:r>
          </a:p>
          <a:p>
            <a:pPr lvl="1">
              <a:spcBef>
                <a:spcPts val="300"/>
              </a:spcBef>
            </a:pPr>
            <a:r>
              <a:rPr lang="en-GB" sz="2400" dirty="0" smtClean="0"/>
              <a:t>OER Africa possible considerations</a:t>
            </a:r>
            <a:endParaRPr lang="en-GB" sz="2400" dirty="0"/>
          </a:p>
        </p:txBody>
      </p:sp>
    </p:spTree>
    <p:extLst>
      <p:ext uri="{BB962C8B-B14F-4D97-AF65-F5344CB8AC3E}">
        <p14:creationId xmlns:p14="http://schemas.microsoft.com/office/powerpoint/2010/main" val="26540690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 y="866775"/>
            <a:ext cx="8877300" cy="5124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28877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5062" y="728700"/>
            <a:ext cx="6599426" cy="6202239"/>
          </a:xfrm>
          <a:prstGeom prst="rect">
            <a:avLst/>
          </a:prstGeom>
          <a:noFill/>
          <a:ln>
            <a:noFill/>
          </a:ln>
          <a:effectLst/>
          <a:scene3d>
            <a:camera prst="perspectiveContrastingLeftFacing"/>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9"/>
          <p:cNvSpPr txBox="1">
            <a:spLocks/>
          </p:cNvSpPr>
          <p:nvPr/>
        </p:nvSpPr>
        <p:spPr>
          <a:xfrm>
            <a:off x="26169" y="1307901"/>
            <a:ext cx="3249687" cy="521744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1200"/>
              </a:spcAft>
              <a:buNone/>
            </a:pPr>
            <a:r>
              <a:rPr lang="en-GB" sz="2200" b="1" dirty="0" smtClean="0"/>
              <a:t> </a:t>
            </a:r>
          </a:p>
          <a:p>
            <a:pPr>
              <a:spcBef>
                <a:spcPts val="0"/>
              </a:spcBef>
              <a:spcAft>
                <a:spcPts val="1200"/>
              </a:spcAft>
            </a:pPr>
            <a:endParaRPr lang="en-GB" sz="2600" dirty="0" smtClean="0"/>
          </a:p>
          <a:p>
            <a:pPr>
              <a:spcBef>
                <a:spcPts val="0"/>
              </a:spcBef>
              <a:spcAft>
                <a:spcPts val="1200"/>
              </a:spcAft>
            </a:pPr>
            <a:endParaRPr lang="en-GB" sz="2600" dirty="0"/>
          </a:p>
          <a:p>
            <a:pPr>
              <a:spcBef>
                <a:spcPts val="0"/>
              </a:spcBef>
              <a:spcAft>
                <a:spcPts val="1200"/>
              </a:spcAft>
            </a:pPr>
            <a:r>
              <a:rPr lang="en-GB" sz="2600" dirty="0" smtClean="0"/>
              <a:t>33 universities</a:t>
            </a:r>
          </a:p>
          <a:p>
            <a:pPr>
              <a:spcBef>
                <a:spcPts val="0"/>
              </a:spcBef>
              <a:spcAft>
                <a:spcPts val="1200"/>
              </a:spcAft>
            </a:pPr>
            <a:r>
              <a:rPr lang="en-GB" sz="2600" dirty="0" smtClean="0"/>
              <a:t>12 public universities</a:t>
            </a:r>
          </a:p>
          <a:p>
            <a:pPr>
              <a:spcBef>
                <a:spcPts val="0"/>
              </a:spcBef>
              <a:spcAft>
                <a:spcPts val="1200"/>
              </a:spcAft>
            </a:pPr>
            <a:r>
              <a:rPr lang="en-GB" sz="2600" dirty="0" smtClean="0"/>
              <a:t>21 private universities</a:t>
            </a:r>
          </a:p>
          <a:p>
            <a:pPr marL="0" indent="0" algn="r">
              <a:spcBef>
                <a:spcPts val="0"/>
              </a:spcBef>
              <a:spcAft>
                <a:spcPts val="1200"/>
              </a:spcAft>
              <a:buNone/>
            </a:pPr>
            <a:endParaRPr lang="en-GB" sz="2200" b="1" dirty="0" smtClean="0"/>
          </a:p>
          <a:p>
            <a:pPr marL="0" indent="0" algn="r">
              <a:spcBef>
                <a:spcPts val="0"/>
              </a:spcBef>
              <a:spcAft>
                <a:spcPts val="1200"/>
              </a:spcAft>
              <a:buNone/>
            </a:pPr>
            <a:endParaRPr lang="en-GB" sz="2200" b="1" dirty="0"/>
          </a:p>
          <a:p>
            <a:pPr marL="0" indent="0" algn="r">
              <a:spcBef>
                <a:spcPts val="0"/>
              </a:spcBef>
              <a:spcAft>
                <a:spcPts val="1200"/>
              </a:spcAft>
              <a:buNone/>
            </a:pPr>
            <a:endParaRPr lang="en-GB" sz="2200" b="1" dirty="0" smtClean="0"/>
          </a:p>
        </p:txBody>
      </p:sp>
      <p:sp>
        <p:nvSpPr>
          <p:cNvPr id="4" name="Text Placeholder 8"/>
          <p:cNvSpPr txBox="1">
            <a:spLocks/>
          </p:cNvSpPr>
          <p:nvPr/>
        </p:nvSpPr>
        <p:spPr>
          <a:xfrm>
            <a:off x="-36512" y="404664"/>
            <a:ext cx="3312368" cy="64807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800" b="1" dirty="0" smtClean="0"/>
              <a:t>Tanzania</a:t>
            </a:r>
            <a:endParaRPr lang="en-GB" sz="2800" b="1" dirty="0"/>
          </a:p>
        </p:txBody>
      </p:sp>
      <p:sp>
        <p:nvSpPr>
          <p:cNvPr id="2" name="Rectangle 1"/>
          <p:cNvSpPr/>
          <p:nvPr/>
        </p:nvSpPr>
        <p:spPr>
          <a:xfrm>
            <a:off x="355834" y="1196752"/>
            <a:ext cx="2784417" cy="400110"/>
          </a:xfrm>
          <a:prstGeom prst="rect">
            <a:avLst/>
          </a:prstGeom>
        </p:spPr>
        <p:txBody>
          <a:bodyPr wrap="none">
            <a:spAutoFit/>
          </a:bodyPr>
          <a:lstStyle/>
          <a:p>
            <a:r>
              <a:rPr lang="en-GB" sz="2000" dirty="0" smtClean="0">
                <a:hlinkClick r:id="rId4"/>
              </a:rPr>
              <a:t>#</a:t>
            </a:r>
            <a:r>
              <a:rPr lang="en-GB" sz="2000" dirty="0" err="1" smtClean="0">
                <a:hlinkClick r:id="rId4"/>
              </a:rPr>
              <a:t>WhatWouldMagufuliDo</a:t>
            </a:r>
            <a:endParaRPr lang="en-GB" sz="2000" dirty="0"/>
          </a:p>
        </p:txBody>
      </p:sp>
    </p:spTree>
    <p:extLst>
      <p:ext uri="{BB962C8B-B14F-4D97-AF65-F5344CB8AC3E}">
        <p14:creationId xmlns:p14="http://schemas.microsoft.com/office/powerpoint/2010/main" val="24094296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spcBef>
                <a:spcPts val="600"/>
              </a:spcBef>
            </a:pPr>
            <a:r>
              <a:rPr lang="en-GB" sz="3200" dirty="0" smtClean="0"/>
              <a:t>Some thoughts on Hewlett Education Program in Africa / Developing World</a:t>
            </a:r>
          </a:p>
        </p:txBody>
      </p:sp>
      <p:sp>
        <p:nvSpPr>
          <p:cNvPr id="3" name="Content Placeholder 2"/>
          <p:cNvSpPr>
            <a:spLocks noGrp="1"/>
          </p:cNvSpPr>
          <p:nvPr>
            <p:ph idx="1"/>
          </p:nvPr>
        </p:nvSpPr>
        <p:spPr>
          <a:xfrm>
            <a:off x="457200" y="1855365"/>
            <a:ext cx="8229600" cy="4525963"/>
          </a:xfrm>
        </p:spPr>
        <p:txBody>
          <a:bodyPr>
            <a:normAutofit/>
          </a:bodyPr>
          <a:lstStyle/>
          <a:p>
            <a:pPr lvl="1">
              <a:spcBef>
                <a:spcPts val="600"/>
              </a:spcBef>
            </a:pPr>
            <a:r>
              <a:rPr lang="en-GB" sz="2400" dirty="0" smtClean="0"/>
              <a:t>Need for a </a:t>
            </a:r>
            <a:r>
              <a:rPr lang="en-GB" sz="2400" dirty="0" err="1" smtClean="0"/>
              <a:t>CoP</a:t>
            </a:r>
            <a:r>
              <a:rPr lang="en-GB" sz="2400" dirty="0" smtClean="0"/>
              <a:t> to disrupt the current discourse (litany of woes) and build a critical mass of OER institutions</a:t>
            </a:r>
          </a:p>
          <a:p>
            <a:pPr lvl="1">
              <a:spcBef>
                <a:spcPts val="1200"/>
              </a:spcBef>
            </a:pPr>
            <a:r>
              <a:rPr lang="en-GB" sz="2400" dirty="0" smtClean="0"/>
              <a:t>50/50 Institutional consolidation / embedding+ Transference of lessons learned (who in the region would our institutions wish to work with in order to build an OER </a:t>
            </a:r>
            <a:r>
              <a:rPr lang="en-GB" sz="2400" dirty="0" err="1" smtClean="0"/>
              <a:t>CoP</a:t>
            </a:r>
            <a:r>
              <a:rPr lang="en-GB" sz="2400" dirty="0" smtClean="0"/>
              <a:t>?)</a:t>
            </a:r>
          </a:p>
          <a:p>
            <a:pPr lvl="1">
              <a:spcBef>
                <a:spcPts val="1200"/>
              </a:spcBef>
            </a:pPr>
            <a:r>
              <a:rPr lang="en-GB" sz="2400" dirty="0" smtClean="0"/>
              <a:t>Pedagogical &amp; Curriculum Transformation: Materials </a:t>
            </a:r>
            <a:r>
              <a:rPr lang="en-GB" sz="2400" dirty="0" err="1" smtClean="0"/>
              <a:t>Dev’t</a:t>
            </a:r>
            <a:r>
              <a:rPr lang="en-GB" sz="2400" dirty="0" smtClean="0"/>
              <a:t> +curriculum re-design + Professional </a:t>
            </a:r>
            <a:r>
              <a:rPr lang="en-GB" sz="2400" dirty="0" err="1" smtClean="0"/>
              <a:t>dev’t</a:t>
            </a:r>
            <a:r>
              <a:rPr lang="en-GB" sz="2400" dirty="0" smtClean="0"/>
              <a:t> around </a:t>
            </a:r>
            <a:r>
              <a:rPr lang="en-GB" sz="2400" dirty="0" smtClean="0">
                <a:effectLst>
                  <a:outerShdw blurRad="38100" dist="38100" dir="2700000" algn="tl">
                    <a:srgbClr val="000000">
                      <a:alpha val="43137"/>
                    </a:srgbClr>
                  </a:outerShdw>
                </a:effectLst>
              </a:rPr>
              <a:t>Digital &amp; Information Literacy (source, evaluate, use</a:t>
            </a:r>
            <a:r>
              <a:rPr lang="en-GB" sz="2400" dirty="0" smtClean="0"/>
              <a:t>) for faculty</a:t>
            </a:r>
            <a:endParaRPr lang="en-GB" dirty="0" smtClean="0"/>
          </a:p>
          <a:p>
            <a:pPr>
              <a:spcBef>
                <a:spcPts val="600"/>
              </a:spcBef>
            </a:pPr>
            <a:endParaRPr lang="en-GB" dirty="0"/>
          </a:p>
        </p:txBody>
      </p:sp>
    </p:spTree>
    <p:extLst>
      <p:ext uri="{BB962C8B-B14F-4D97-AF65-F5344CB8AC3E}">
        <p14:creationId xmlns:p14="http://schemas.microsoft.com/office/powerpoint/2010/main" val="222858700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Thank you</a:t>
            </a:r>
            <a:endParaRPr lang="en-GB" dirty="0"/>
          </a:p>
        </p:txBody>
      </p:sp>
      <p:sp>
        <p:nvSpPr>
          <p:cNvPr id="8" name="Text Placeholder 7"/>
          <p:cNvSpPr>
            <a:spLocks noGrp="1"/>
          </p:cNvSpPr>
          <p:nvPr>
            <p:ph type="body" idx="1"/>
          </p:nvPr>
        </p:nvSpPr>
        <p:spPr/>
        <p:txBody>
          <a:bodyPr/>
          <a:lstStyle/>
          <a:p>
            <a:r>
              <a:rPr lang="en-GB" dirty="0" smtClean="0"/>
              <a:t>…if it’s good for the animals</a:t>
            </a:r>
            <a:endParaRPr lang="en-GB" dirty="0"/>
          </a:p>
        </p:txBody>
      </p:sp>
      <p:grpSp>
        <p:nvGrpSpPr>
          <p:cNvPr id="19" name="Group 24"/>
          <p:cNvGrpSpPr>
            <a:grpSpLocks/>
          </p:cNvGrpSpPr>
          <p:nvPr/>
        </p:nvGrpSpPr>
        <p:grpSpPr bwMode="auto">
          <a:xfrm>
            <a:off x="4716016" y="381000"/>
            <a:ext cx="4000500" cy="4286251"/>
            <a:chOff x="642910" y="642918"/>
            <a:chExt cx="3633814" cy="3733824"/>
          </a:xfrm>
          <a:gradFill flip="none" rotWithShape="1">
            <a:gsLst>
              <a:gs pos="0">
                <a:srgbClr val="573301"/>
              </a:gs>
              <a:gs pos="50000">
                <a:schemeClr val="accent3">
                  <a:lumMod val="75000"/>
                </a:schemeClr>
              </a:gs>
              <a:gs pos="100000">
                <a:schemeClr val="accent1">
                  <a:tint val="23500"/>
                  <a:satMod val="160000"/>
                </a:schemeClr>
              </a:gs>
            </a:gsLst>
            <a:lin ang="10800000" scaled="1"/>
            <a:tileRect/>
          </a:gradFill>
          <a:effectLst>
            <a:outerShdw blurRad="76200" dir="13500000" sy="23000" kx="1200000" algn="br" rotWithShape="0">
              <a:prstClr val="black">
                <a:alpha val="20000"/>
              </a:prstClr>
            </a:outerShdw>
          </a:effectLst>
          <a:scene3d>
            <a:camera prst="perspectiveFront" fov="3300000">
              <a:rot lat="486000" lon="19530000" rev="174000"/>
            </a:camera>
            <a:lightRig rig="harsh" dir="t">
              <a:rot lat="0" lon="0" rev="3000000"/>
            </a:lightRig>
          </a:scene3d>
        </p:grpSpPr>
        <p:sp>
          <p:nvSpPr>
            <p:cNvPr id="20" name="Oval 19"/>
            <p:cNvSpPr/>
            <p:nvPr/>
          </p:nvSpPr>
          <p:spPr>
            <a:xfrm>
              <a:off x="642910" y="642918"/>
              <a:ext cx="2143140" cy="2143140"/>
            </a:xfrm>
            <a:prstGeom prst="ellipse">
              <a:avLst/>
            </a:prstGeom>
            <a:solidFill>
              <a:srgbClr val="B38C0B"/>
            </a:solidFill>
            <a:ln w="0" cmpd="dbl">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B58D0B"/>
                </a:solidFill>
              </a:endParaRPr>
            </a:p>
          </p:txBody>
        </p:sp>
        <p:sp>
          <p:nvSpPr>
            <p:cNvPr id="21" name="Oval 20"/>
            <p:cNvSpPr/>
            <p:nvPr/>
          </p:nvSpPr>
          <p:spPr>
            <a:xfrm>
              <a:off x="2428860" y="3500438"/>
              <a:ext cx="838208" cy="876304"/>
            </a:xfrm>
            <a:prstGeom prst="ellipse">
              <a:avLst/>
            </a:prstGeom>
            <a:solidFill>
              <a:srgbClr val="F58320"/>
            </a:solidFill>
            <a:ln w="0" cmpd="dbl">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B58D0B"/>
                </a:solidFill>
              </a:endParaRPr>
            </a:p>
          </p:txBody>
        </p:sp>
        <p:sp>
          <p:nvSpPr>
            <p:cNvPr id="22" name="Oval 21"/>
            <p:cNvSpPr/>
            <p:nvPr/>
          </p:nvSpPr>
          <p:spPr>
            <a:xfrm>
              <a:off x="2928926" y="2214554"/>
              <a:ext cx="838208" cy="876304"/>
            </a:xfrm>
            <a:prstGeom prst="ellipse">
              <a:avLst/>
            </a:prstGeom>
            <a:solidFill>
              <a:srgbClr val="ADA313"/>
            </a:solidFill>
            <a:ln w="0" cmpd="dbl">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B58D0B"/>
                </a:solidFill>
              </a:endParaRPr>
            </a:p>
          </p:txBody>
        </p:sp>
        <p:sp>
          <p:nvSpPr>
            <p:cNvPr id="23" name="Oval 22"/>
            <p:cNvSpPr/>
            <p:nvPr/>
          </p:nvSpPr>
          <p:spPr>
            <a:xfrm>
              <a:off x="2428860" y="2786058"/>
              <a:ext cx="571504" cy="528638"/>
            </a:xfrm>
            <a:prstGeom prst="ellipse">
              <a:avLst/>
            </a:prstGeom>
            <a:grpFill/>
            <a:ln w="0" cmpd="dbl">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B58D0B"/>
                </a:solidFill>
              </a:endParaRPr>
            </a:p>
          </p:txBody>
        </p:sp>
        <p:sp>
          <p:nvSpPr>
            <p:cNvPr id="24" name="Oval 23"/>
            <p:cNvSpPr/>
            <p:nvPr/>
          </p:nvSpPr>
          <p:spPr>
            <a:xfrm>
              <a:off x="3929058" y="1928802"/>
              <a:ext cx="347666" cy="385762"/>
            </a:xfrm>
            <a:prstGeom prst="ellipse">
              <a:avLst/>
            </a:prstGeom>
            <a:solidFill>
              <a:srgbClr val="ADA313"/>
            </a:solidFill>
            <a:ln w="0" cmpd="dbl">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58320"/>
                </a:solidFill>
              </a:endParaRPr>
            </a:p>
          </p:txBody>
        </p:sp>
        <p:sp>
          <p:nvSpPr>
            <p:cNvPr id="25" name="Oval 24"/>
            <p:cNvSpPr/>
            <p:nvPr/>
          </p:nvSpPr>
          <p:spPr>
            <a:xfrm>
              <a:off x="3143240" y="3214686"/>
              <a:ext cx="347666" cy="385762"/>
            </a:xfrm>
            <a:prstGeom prst="ellipse">
              <a:avLst/>
            </a:prstGeom>
            <a:solidFill>
              <a:srgbClr val="ADA313"/>
            </a:solidFill>
            <a:ln w="0" cmpd="dbl">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B58D0B"/>
                </a:solidFill>
              </a:endParaRPr>
            </a:p>
          </p:txBody>
        </p:sp>
        <p:sp>
          <p:nvSpPr>
            <p:cNvPr id="26" name="Oval 25"/>
            <p:cNvSpPr/>
            <p:nvPr/>
          </p:nvSpPr>
          <p:spPr>
            <a:xfrm>
              <a:off x="2786050" y="1071546"/>
              <a:ext cx="347666" cy="385762"/>
            </a:xfrm>
            <a:prstGeom prst="ellipse">
              <a:avLst/>
            </a:prstGeom>
            <a:solidFill>
              <a:srgbClr val="ADA313"/>
            </a:solidFill>
            <a:ln w="0" cmpd="dbl">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B58D0B"/>
                </a:solidFill>
              </a:endParaRPr>
            </a:p>
          </p:txBody>
        </p:sp>
        <p:sp>
          <p:nvSpPr>
            <p:cNvPr id="27" name="Oval 26"/>
            <p:cNvSpPr/>
            <p:nvPr/>
          </p:nvSpPr>
          <p:spPr>
            <a:xfrm>
              <a:off x="2071670" y="3214686"/>
              <a:ext cx="347666" cy="385762"/>
            </a:xfrm>
            <a:prstGeom prst="ellipse">
              <a:avLst/>
            </a:prstGeom>
            <a:solidFill>
              <a:srgbClr val="ADA313"/>
            </a:solidFill>
            <a:ln w="0" cmpd="dbl">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B58D0B"/>
                </a:solidFill>
              </a:endParaRPr>
            </a:p>
          </p:txBody>
        </p:sp>
        <p:sp>
          <p:nvSpPr>
            <p:cNvPr id="28" name="Oval 27"/>
            <p:cNvSpPr/>
            <p:nvPr/>
          </p:nvSpPr>
          <p:spPr>
            <a:xfrm>
              <a:off x="2928926" y="1643050"/>
              <a:ext cx="571504" cy="528638"/>
            </a:xfrm>
            <a:prstGeom prst="ellipse">
              <a:avLst/>
            </a:prstGeom>
            <a:solidFill>
              <a:srgbClr val="F58320"/>
            </a:solidFill>
            <a:ln w="0" cmpd="dbl">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B58D0B"/>
                </a:solidFill>
              </a:endParaRPr>
            </a:p>
          </p:txBody>
        </p:sp>
      </p:grpSp>
    </p:spTree>
    <p:extLst>
      <p:ext uri="{BB962C8B-B14F-4D97-AF65-F5344CB8AC3E}">
        <p14:creationId xmlns:p14="http://schemas.microsoft.com/office/powerpoint/2010/main" val="13074460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227" y="3789041"/>
            <a:ext cx="8895269" cy="2499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2740149"/>
            <a:ext cx="3581400"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0227" y="6329005"/>
            <a:ext cx="3073499" cy="429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2736" y="-99391"/>
            <a:ext cx="12858750" cy="2266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17751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 Landscape in Africa</a:t>
            </a:r>
            <a:endParaRPr lang="en-GB" dirty="0"/>
          </a:p>
        </p:txBody>
      </p:sp>
      <p:sp>
        <p:nvSpPr>
          <p:cNvPr id="3" name="Content Placeholder 2"/>
          <p:cNvSpPr>
            <a:spLocks noGrp="1"/>
          </p:cNvSpPr>
          <p:nvPr>
            <p:ph idx="1"/>
          </p:nvPr>
        </p:nvSpPr>
        <p:spPr/>
        <p:txBody>
          <a:bodyPr/>
          <a:lstStyle/>
          <a:p>
            <a:r>
              <a:rPr lang="en-GB" sz="2800" dirty="0" smtClean="0"/>
              <a:t>Legacy of SAPs / Bantu Education</a:t>
            </a:r>
          </a:p>
          <a:p>
            <a:r>
              <a:rPr lang="en-GB" sz="2800" dirty="0" smtClean="0"/>
              <a:t>Lack of differentiation within the system</a:t>
            </a:r>
          </a:p>
          <a:p>
            <a:r>
              <a:rPr lang="en-GB" sz="2800" dirty="0" smtClean="0"/>
              <a:t>Reluctance to tackle systemic issues</a:t>
            </a:r>
          </a:p>
          <a:p>
            <a:r>
              <a:rPr lang="en-GB" sz="2800" dirty="0" smtClean="0"/>
              <a:t>Fear of ‘researching’ innovation </a:t>
            </a:r>
          </a:p>
          <a:p>
            <a:endParaRPr lang="en-GB" sz="2800" dirty="0" smtClean="0"/>
          </a:p>
          <a:p>
            <a:r>
              <a:rPr lang="en-GB" sz="2800" dirty="0" smtClean="0"/>
              <a:t>If inertia is to be overcome, there is real need for conversations about ‘what is possible’ </a:t>
            </a:r>
          </a:p>
          <a:p>
            <a:r>
              <a:rPr lang="en-GB" sz="2800" dirty="0" smtClean="0"/>
              <a:t>OER is a catalyst / entry-point for conversations about pedagogical transformation</a:t>
            </a:r>
          </a:p>
        </p:txBody>
      </p:sp>
      <p:grpSp>
        <p:nvGrpSpPr>
          <p:cNvPr id="14" name="Group 24"/>
          <p:cNvGrpSpPr>
            <a:grpSpLocks/>
          </p:cNvGrpSpPr>
          <p:nvPr/>
        </p:nvGrpSpPr>
        <p:grpSpPr bwMode="auto">
          <a:xfrm>
            <a:off x="-324544" y="-1118660"/>
            <a:ext cx="3960440" cy="3906435"/>
            <a:chOff x="642910" y="642918"/>
            <a:chExt cx="3633814" cy="3733824"/>
          </a:xfrm>
          <a:gradFill flip="none" rotWithShape="1">
            <a:gsLst>
              <a:gs pos="0">
                <a:srgbClr val="573301"/>
              </a:gs>
              <a:gs pos="50000">
                <a:srgbClr val="9BBB59">
                  <a:lumMod val="75000"/>
                </a:srgbClr>
              </a:gs>
              <a:gs pos="100000">
                <a:srgbClr val="4F81BD">
                  <a:tint val="23500"/>
                  <a:satMod val="160000"/>
                </a:srgbClr>
              </a:gs>
            </a:gsLst>
            <a:lin ang="10800000" scaled="1"/>
            <a:tileRect/>
          </a:gradFill>
          <a:effectLst/>
          <a:scene3d>
            <a:camera prst="perspectiveFront" fov="2700000">
              <a:rot lat="19086000" lon="19067999" rev="3108000"/>
            </a:camera>
            <a:lightRig rig="threePt" dir="t">
              <a:rot lat="0" lon="0" rev="0"/>
            </a:lightRig>
          </a:scene3d>
        </p:grpSpPr>
        <p:sp>
          <p:nvSpPr>
            <p:cNvPr id="15" name="Oval 14"/>
            <p:cNvSpPr/>
            <p:nvPr/>
          </p:nvSpPr>
          <p:spPr>
            <a:xfrm>
              <a:off x="642910" y="642918"/>
              <a:ext cx="2143140" cy="2143140"/>
            </a:xfrm>
            <a:prstGeom prst="ellipse">
              <a:avLst/>
            </a:prstGeom>
            <a:solidFill>
              <a:srgbClr val="B38C0B"/>
            </a:solidFill>
            <a:ln w="34925" cap="flat" cmpd="dbl" algn="ctr">
              <a:solidFill>
                <a:srgbClr val="FFFFFF"/>
              </a:solidFill>
              <a:prstDash val="solid"/>
            </a:ln>
            <a:effectLst>
              <a:outerShdw blurRad="317500" dir="2700000" algn="ctr">
                <a:srgbClr val="000000">
                  <a:alpha val="43000"/>
                </a:srgbClr>
              </a:outerShdw>
              <a:softEdge rad="12700"/>
            </a:effectLst>
            <a:sp3d extrusionH="38100" prstMaterial="clear">
              <a:bevelT w="260350" h="50800" prst="softRound"/>
              <a:bevelB prst="softRound"/>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B58D0B"/>
                </a:solidFill>
                <a:effectLst/>
                <a:uLnTx/>
                <a:uFillTx/>
                <a:latin typeface="Calibri"/>
                <a:ea typeface="+mn-ea"/>
                <a:cs typeface="+mn-cs"/>
              </a:endParaRPr>
            </a:p>
          </p:txBody>
        </p:sp>
        <p:sp>
          <p:nvSpPr>
            <p:cNvPr id="16" name="Oval 15"/>
            <p:cNvSpPr/>
            <p:nvPr/>
          </p:nvSpPr>
          <p:spPr>
            <a:xfrm>
              <a:off x="2428860" y="3500438"/>
              <a:ext cx="838208" cy="876304"/>
            </a:xfrm>
            <a:prstGeom prst="ellipse">
              <a:avLst/>
            </a:prstGeom>
            <a:solidFill>
              <a:srgbClr val="F58320"/>
            </a:solidFill>
            <a:ln w="34925" cap="flat" cmpd="dbl" algn="ctr">
              <a:solidFill>
                <a:srgbClr val="FFFFFF"/>
              </a:solidFill>
              <a:prstDash val="solid"/>
            </a:ln>
            <a:effectLst>
              <a:outerShdw blurRad="317500" dir="2700000" algn="ctr">
                <a:srgbClr val="000000">
                  <a:alpha val="43000"/>
                </a:srgbClr>
              </a:outerShdw>
            </a:effectLst>
            <a:sp3d extrusionH="38100" prstMaterial="clear">
              <a:bevelT w="260350" h="50800" prst="softRound"/>
              <a:bevelB prst="softRound"/>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B58D0B"/>
                </a:solidFill>
                <a:effectLst/>
                <a:uLnTx/>
                <a:uFillTx/>
                <a:latin typeface="Calibri"/>
                <a:ea typeface="+mn-ea"/>
                <a:cs typeface="+mn-cs"/>
              </a:endParaRPr>
            </a:p>
          </p:txBody>
        </p:sp>
        <p:sp>
          <p:nvSpPr>
            <p:cNvPr id="17" name="Oval 16"/>
            <p:cNvSpPr/>
            <p:nvPr/>
          </p:nvSpPr>
          <p:spPr>
            <a:xfrm>
              <a:off x="2928926" y="2214554"/>
              <a:ext cx="838208" cy="876304"/>
            </a:xfrm>
            <a:prstGeom prst="ellipse">
              <a:avLst/>
            </a:prstGeom>
            <a:solidFill>
              <a:srgbClr val="ADA313"/>
            </a:solidFill>
            <a:ln w="34925" cap="flat" cmpd="dbl" algn="ctr">
              <a:solidFill>
                <a:srgbClr val="FFFFFF"/>
              </a:solidFill>
              <a:prstDash val="solid"/>
            </a:ln>
            <a:effectLst>
              <a:outerShdw blurRad="317500" dir="2700000" algn="ctr">
                <a:srgbClr val="000000">
                  <a:alpha val="43000"/>
                </a:srgbClr>
              </a:outerShdw>
            </a:effectLst>
            <a:sp3d extrusionH="38100" prstMaterial="clear">
              <a:bevelT w="260350" h="50800" prst="softRound"/>
              <a:bevelB prst="softRound"/>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B58D0B"/>
                </a:solidFill>
                <a:effectLst/>
                <a:uLnTx/>
                <a:uFillTx/>
                <a:latin typeface="Calibri"/>
                <a:ea typeface="+mn-ea"/>
                <a:cs typeface="+mn-cs"/>
              </a:endParaRPr>
            </a:p>
          </p:txBody>
        </p:sp>
        <p:sp>
          <p:nvSpPr>
            <p:cNvPr id="18" name="Oval 17"/>
            <p:cNvSpPr/>
            <p:nvPr/>
          </p:nvSpPr>
          <p:spPr>
            <a:xfrm>
              <a:off x="2428860" y="2786058"/>
              <a:ext cx="571504" cy="528638"/>
            </a:xfrm>
            <a:prstGeom prst="ellipse">
              <a:avLst/>
            </a:prstGeom>
            <a:grpFill/>
            <a:ln w="34925" cap="flat" cmpd="dbl" algn="ctr">
              <a:solidFill>
                <a:srgbClr val="FFFFFF"/>
              </a:solidFill>
              <a:prstDash val="solid"/>
            </a:ln>
            <a:effectLst>
              <a:outerShdw blurRad="317500" dir="2700000" algn="ctr">
                <a:srgbClr val="000000">
                  <a:alpha val="43000"/>
                </a:srgbClr>
              </a:outerShdw>
            </a:effectLst>
            <a:sp3d extrusionH="38100" prstMaterial="clear">
              <a:bevelT w="260350" h="50800" prst="softRound"/>
              <a:bevelB prst="softRound"/>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B58D0B"/>
                </a:solidFill>
                <a:effectLst/>
                <a:uLnTx/>
                <a:uFillTx/>
                <a:latin typeface="Calibri"/>
                <a:ea typeface="+mn-ea"/>
                <a:cs typeface="+mn-cs"/>
              </a:endParaRPr>
            </a:p>
          </p:txBody>
        </p:sp>
        <p:sp>
          <p:nvSpPr>
            <p:cNvPr id="19" name="Oval 18"/>
            <p:cNvSpPr/>
            <p:nvPr/>
          </p:nvSpPr>
          <p:spPr>
            <a:xfrm>
              <a:off x="3929058" y="1928802"/>
              <a:ext cx="347666" cy="385762"/>
            </a:xfrm>
            <a:prstGeom prst="ellipse">
              <a:avLst/>
            </a:prstGeom>
            <a:solidFill>
              <a:srgbClr val="ADA313"/>
            </a:solidFill>
            <a:ln w="34925" cap="flat" cmpd="dbl" algn="ctr">
              <a:solidFill>
                <a:srgbClr val="FFFFFF"/>
              </a:solidFill>
              <a:prstDash val="solid"/>
            </a:ln>
            <a:effectLst>
              <a:outerShdw blurRad="317500" dir="2700000" algn="ctr">
                <a:srgbClr val="000000">
                  <a:alpha val="43000"/>
                </a:srgbClr>
              </a:outerShdw>
            </a:effectLst>
            <a:sp3d extrusionH="38100" prstMaterial="clear">
              <a:bevelT w="260350" h="50800" prst="softRound"/>
              <a:bevelB prst="softRound"/>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58320"/>
                </a:solidFill>
                <a:effectLst/>
                <a:uLnTx/>
                <a:uFillTx/>
                <a:latin typeface="Calibri"/>
                <a:ea typeface="+mn-ea"/>
                <a:cs typeface="+mn-cs"/>
              </a:endParaRPr>
            </a:p>
          </p:txBody>
        </p:sp>
        <p:sp>
          <p:nvSpPr>
            <p:cNvPr id="20" name="Oval 19"/>
            <p:cNvSpPr/>
            <p:nvPr/>
          </p:nvSpPr>
          <p:spPr>
            <a:xfrm>
              <a:off x="3143240" y="3214686"/>
              <a:ext cx="347666" cy="385762"/>
            </a:xfrm>
            <a:prstGeom prst="ellipse">
              <a:avLst/>
            </a:prstGeom>
            <a:solidFill>
              <a:srgbClr val="ADA313"/>
            </a:solidFill>
            <a:ln w="34925" cap="flat" cmpd="dbl" algn="ctr">
              <a:solidFill>
                <a:srgbClr val="FFFFFF"/>
              </a:solidFill>
              <a:prstDash val="solid"/>
            </a:ln>
            <a:effectLst>
              <a:outerShdw blurRad="317500" dir="2700000" algn="ctr">
                <a:srgbClr val="000000">
                  <a:alpha val="43000"/>
                </a:srgbClr>
              </a:outerShdw>
            </a:effectLst>
            <a:sp3d extrusionH="38100" prstMaterial="clear">
              <a:bevelT w="260350" h="50800" prst="softRound"/>
              <a:bevelB prst="softRound"/>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B58D0B"/>
                </a:solidFill>
                <a:effectLst/>
                <a:uLnTx/>
                <a:uFillTx/>
                <a:latin typeface="Calibri"/>
                <a:ea typeface="+mn-ea"/>
                <a:cs typeface="+mn-cs"/>
              </a:endParaRPr>
            </a:p>
          </p:txBody>
        </p:sp>
        <p:sp>
          <p:nvSpPr>
            <p:cNvPr id="21" name="Oval 20"/>
            <p:cNvSpPr/>
            <p:nvPr/>
          </p:nvSpPr>
          <p:spPr>
            <a:xfrm>
              <a:off x="2786050" y="1071546"/>
              <a:ext cx="347666" cy="385762"/>
            </a:xfrm>
            <a:prstGeom prst="ellipse">
              <a:avLst/>
            </a:prstGeom>
            <a:solidFill>
              <a:srgbClr val="ADA313"/>
            </a:solidFill>
            <a:ln w="34925" cap="flat" cmpd="dbl" algn="ctr">
              <a:solidFill>
                <a:srgbClr val="FFFFFF"/>
              </a:solidFill>
              <a:prstDash val="solid"/>
            </a:ln>
            <a:effectLst>
              <a:outerShdw blurRad="317500" dir="2700000" algn="ctr">
                <a:srgbClr val="000000">
                  <a:alpha val="43000"/>
                </a:srgbClr>
              </a:outerShdw>
            </a:effectLst>
            <a:sp3d extrusionH="38100" prstMaterial="clear">
              <a:bevelT w="260350" h="50800" prst="softRound"/>
              <a:bevelB prst="softRound"/>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B58D0B"/>
                </a:solidFill>
                <a:effectLst/>
                <a:uLnTx/>
                <a:uFillTx/>
                <a:latin typeface="Calibri"/>
                <a:ea typeface="+mn-ea"/>
                <a:cs typeface="+mn-cs"/>
              </a:endParaRPr>
            </a:p>
          </p:txBody>
        </p:sp>
        <p:sp>
          <p:nvSpPr>
            <p:cNvPr id="22" name="Oval 21"/>
            <p:cNvSpPr/>
            <p:nvPr/>
          </p:nvSpPr>
          <p:spPr>
            <a:xfrm>
              <a:off x="2071670" y="3214686"/>
              <a:ext cx="347666" cy="385762"/>
            </a:xfrm>
            <a:prstGeom prst="ellipse">
              <a:avLst/>
            </a:prstGeom>
            <a:solidFill>
              <a:srgbClr val="ADA313"/>
            </a:solidFill>
            <a:ln w="34925" cap="flat" cmpd="dbl" algn="ctr">
              <a:solidFill>
                <a:srgbClr val="FFFFFF"/>
              </a:solidFill>
              <a:prstDash val="solid"/>
            </a:ln>
            <a:effectLst>
              <a:outerShdw blurRad="317500" dir="2700000" algn="ctr">
                <a:srgbClr val="000000">
                  <a:alpha val="43000"/>
                </a:srgbClr>
              </a:outerShdw>
            </a:effectLst>
            <a:sp3d extrusionH="38100" prstMaterial="clear">
              <a:bevelT w="260350" h="50800" prst="softRound"/>
              <a:bevelB prst="softRound"/>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B58D0B"/>
                </a:solidFill>
                <a:effectLst/>
                <a:uLnTx/>
                <a:uFillTx/>
                <a:latin typeface="Calibri"/>
                <a:ea typeface="+mn-ea"/>
                <a:cs typeface="+mn-cs"/>
              </a:endParaRPr>
            </a:p>
          </p:txBody>
        </p:sp>
        <p:sp>
          <p:nvSpPr>
            <p:cNvPr id="23" name="Oval 22"/>
            <p:cNvSpPr/>
            <p:nvPr/>
          </p:nvSpPr>
          <p:spPr>
            <a:xfrm>
              <a:off x="2928926" y="1643050"/>
              <a:ext cx="571504" cy="528638"/>
            </a:xfrm>
            <a:prstGeom prst="ellipse">
              <a:avLst/>
            </a:prstGeom>
            <a:solidFill>
              <a:srgbClr val="F58320"/>
            </a:solidFill>
            <a:ln w="34925" cap="flat" cmpd="dbl" algn="ctr">
              <a:solidFill>
                <a:srgbClr val="FFFFFF"/>
              </a:solidFill>
              <a:prstDash val="solid"/>
            </a:ln>
            <a:effectLst>
              <a:outerShdw blurRad="317500" dir="2700000" algn="ctr">
                <a:srgbClr val="000000">
                  <a:alpha val="43000"/>
                </a:srgbClr>
              </a:outerShdw>
            </a:effectLst>
            <a:sp3d extrusionH="38100" prstMaterial="clear">
              <a:bevelT w="260350" h="50800" prst="softRound"/>
              <a:bevelB prst="softRound"/>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B58D0B"/>
                </a:solidFill>
                <a:effectLst/>
                <a:uLnTx/>
                <a:uFillTx/>
                <a:latin typeface="Calibri"/>
                <a:ea typeface="+mn-ea"/>
                <a:cs typeface="+mn-cs"/>
              </a:endParaRPr>
            </a:p>
          </p:txBody>
        </p:sp>
      </p:grpSp>
    </p:spTree>
    <p:extLst>
      <p:ext uri="{BB962C8B-B14F-4D97-AF65-F5344CB8AC3E}">
        <p14:creationId xmlns:p14="http://schemas.microsoft.com/office/powerpoint/2010/main" val="22484419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GB" dirty="0" smtClean="0"/>
              <a:t>Project Outcomes</a:t>
            </a:r>
            <a:endParaRPr lang="en-GB" dirty="0"/>
          </a:p>
        </p:txBody>
      </p:sp>
      <p:sp>
        <p:nvSpPr>
          <p:cNvPr id="5" name="Text Placeholder 4"/>
          <p:cNvSpPr>
            <a:spLocks noGrp="1"/>
          </p:cNvSpPr>
          <p:nvPr>
            <p:ph type="body" idx="1"/>
          </p:nvPr>
        </p:nvSpPr>
        <p:spPr/>
        <p:txBody>
          <a:bodyPr/>
          <a:lstStyle/>
          <a:p>
            <a:pPr>
              <a:defRPr/>
            </a:pPr>
            <a:r>
              <a:rPr lang="en-GB" dirty="0" smtClean="0"/>
              <a:t>1h30 </a:t>
            </a:r>
            <a:r>
              <a:rPr lang="en-GB" dirty="0" err="1" smtClean="0"/>
              <a:t>mins</a:t>
            </a:r>
            <a:endParaRPr lang="en-GB" dirty="0"/>
          </a:p>
        </p:txBody>
      </p:sp>
    </p:spTree>
    <p:extLst>
      <p:ext uri="{BB962C8B-B14F-4D97-AF65-F5344CB8AC3E}">
        <p14:creationId xmlns:p14="http://schemas.microsoft.com/office/powerpoint/2010/main" val="33522202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1736</TotalTime>
  <Words>6323</Words>
  <Application>Microsoft Office PowerPoint</Application>
  <PresentationFormat>On-screen Show (4:3)</PresentationFormat>
  <Paragraphs>576</Paragraphs>
  <Slides>61</Slides>
  <Notes>45</Notes>
  <HiddenSlides>0</HiddenSlides>
  <MMClips>0</MMClips>
  <ScaleCrop>false</ScaleCrop>
  <HeadingPairs>
    <vt:vector size="4" baseType="variant">
      <vt:variant>
        <vt:lpstr>Theme</vt:lpstr>
      </vt:variant>
      <vt:variant>
        <vt:i4>2</vt:i4>
      </vt:variant>
      <vt:variant>
        <vt:lpstr>Slide Titles</vt:lpstr>
      </vt:variant>
      <vt:variant>
        <vt:i4>61</vt:i4>
      </vt:variant>
    </vt:vector>
  </HeadingPairs>
  <TitlesOfParts>
    <vt:vector size="63" baseType="lpstr">
      <vt:lpstr>Office Theme</vt:lpstr>
      <vt:lpstr>2_Office Theme</vt:lpstr>
      <vt:lpstr>Pedagogical transformation grant</vt:lpstr>
      <vt:lpstr>Discussion</vt:lpstr>
      <vt:lpstr>OER Africa Pedagogical Transformation Grant</vt:lpstr>
      <vt:lpstr>The Context</vt:lpstr>
      <vt:lpstr>PowerPoint Presentation</vt:lpstr>
      <vt:lpstr>PowerPoint Presentation</vt:lpstr>
      <vt:lpstr>PowerPoint Presentation</vt:lpstr>
      <vt:lpstr>HE Landscape in Africa</vt:lpstr>
      <vt:lpstr>Project Outcomes</vt:lpstr>
      <vt:lpstr>ANU – Key Activities</vt:lpstr>
      <vt:lpstr>Potential Risks  - ANU</vt:lpstr>
      <vt:lpstr>Mitigation - ANU</vt:lpstr>
      <vt:lpstr>Project Outcomes / Impact: ANU</vt:lpstr>
      <vt:lpstr>Project Outcomes / Impact: ANU</vt:lpstr>
      <vt:lpstr>OUT – Key Activities</vt:lpstr>
      <vt:lpstr>Potential Risks  - OUT</vt:lpstr>
      <vt:lpstr>Potential Risks  - OUT</vt:lpstr>
      <vt:lpstr>Potential Risks  - OUT</vt:lpstr>
      <vt:lpstr>Project Outcomes / Impact: OUT</vt:lpstr>
      <vt:lpstr>Project Outcomes / Impact: OUT</vt:lpstr>
      <vt:lpstr>UP</vt:lpstr>
      <vt:lpstr>PowerPoint Presentation</vt:lpstr>
      <vt:lpstr>Phase II Vision</vt:lpstr>
      <vt:lpstr>Phase II Targets</vt:lpstr>
      <vt:lpstr>Phase II Targets</vt:lpstr>
      <vt:lpstr>Phase II Strategy &amp; Progress -  Regional Deans Project</vt:lpstr>
      <vt:lpstr>PAR</vt:lpstr>
      <vt:lpstr>Recent developments</vt:lpstr>
      <vt:lpstr>UFS – Key Activities</vt:lpstr>
      <vt:lpstr>Potential Risks  - UFS</vt:lpstr>
      <vt:lpstr>Mitigation Strategies  - UFS</vt:lpstr>
      <vt:lpstr>Project Outcomes / Impact: UFS</vt:lpstr>
      <vt:lpstr>Project Outcomes / Impact: UFS</vt:lpstr>
      <vt:lpstr>PAR Agenda</vt:lpstr>
      <vt:lpstr>PAR Agenda (1)</vt:lpstr>
      <vt:lpstr>PAR Agenda (2)</vt:lpstr>
      <vt:lpstr>Comms update</vt:lpstr>
      <vt:lpstr>Communication Strategy</vt:lpstr>
      <vt:lpstr>stats</vt:lpstr>
      <vt:lpstr>Visitor Overview (Aug 2014 – Jan 2016)</vt:lpstr>
      <vt:lpstr>Traffic Overview (Aug 2014 – Jan 2016)</vt:lpstr>
      <vt:lpstr>Resource Overview</vt:lpstr>
      <vt:lpstr>Top 10 Landing Pages</vt:lpstr>
      <vt:lpstr>Device Overview</vt:lpstr>
      <vt:lpstr>Top 10 Downloads</vt:lpstr>
      <vt:lpstr>YouTube Videos Overview</vt:lpstr>
      <vt:lpstr>Summary Aug 2014 – June 2015</vt:lpstr>
      <vt:lpstr>Financial update</vt:lpstr>
      <vt:lpstr>Grant Mitigation Strategies (30 mins)</vt:lpstr>
      <vt:lpstr>Role of the PAR Steering Committee</vt:lpstr>
      <vt:lpstr>2016 Convening</vt:lpstr>
      <vt:lpstr>Objective - 2016 Convening</vt:lpstr>
      <vt:lpstr>Objective - 2016 Convening</vt:lpstr>
      <vt:lpstr>Grant Evaluation</vt:lpstr>
      <vt:lpstr>Evaluation Questions (1)</vt:lpstr>
      <vt:lpstr>Evaluation Questions (2)</vt:lpstr>
      <vt:lpstr>Evaluation Questions (3)</vt:lpstr>
      <vt:lpstr>Next steps (20 mins)</vt:lpstr>
      <vt:lpstr>PowerPoint Presentation</vt:lpstr>
      <vt:lpstr>Some thoughts on Hewlett Education Program in Africa / Developing World</vt:lpstr>
      <vt:lpstr>Thank you</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Hewlett Presentation</dc:title>
  <dc:creator>Catherine Ngugi</dc:creator>
  <cp:lastModifiedBy>Catherine Ngugi</cp:lastModifiedBy>
  <cp:revision>68</cp:revision>
  <dcterms:created xsi:type="dcterms:W3CDTF">2016-03-15T09:58:42Z</dcterms:created>
  <dcterms:modified xsi:type="dcterms:W3CDTF">2016-03-16T15:04:17Z</dcterms:modified>
</cp:coreProperties>
</file>